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71"/>
  </p:notesMasterIdLst>
  <p:handoutMasterIdLst>
    <p:handoutMasterId r:id="rId172"/>
  </p:handoutMasterIdLst>
  <p:sldIdLst>
    <p:sldId id="340" r:id="rId3"/>
    <p:sldId id="259" r:id="rId4"/>
    <p:sldId id="260" r:id="rId5"/>
    <p:sldId id="356" r:id="rId6"/>
    <p:sldId id="320" r:id="rId7"/>
    <p:sldId id="585" r:id="rId8"/>
    <p:sldId id="270" r:id="rId9"/>
    <p:sldId id="324" r:id="rId10"/>
    <p:sldId id="301" r:id="rId11"/>
    <p:sldId id="287" r:id="rId12"/>
    <p:sldId id="302" r:id="rId13"/>
    <p:sldId id="272" r:id="rId14"/>
    <p:sldId id="288" r:id="rId15"/>
    <p:sldId id="289" r:id="rId16"/>
    <p:sldId id="290" r:id="rId17"/>
    <p:sldId id="291" r:id="rId18"/>
    <p:sldId id="276" r:id="rId19"/>
    <p:sldId id="304" r:id="rId20"/>
    <p:sldId id="338" r:id="rId21"/>
    <p:sldId id="357" r:id="rId22"/>
    <p:sldId id="358" r:id="rId23"/>
    <p:sldId id="359" r:id="rId24"/>
    <p:sldId id="360" r:id="rId25"/>
    <p:sldId id="399" r:id="rId26"/>
    <p:sldId id="333" r:id="rId27"/>
    <p:sldId id="341" r:id="rId28"/>
    <p:sldId id="342" r:id="rId29"/>
    <p:sldId id="343" r:id="rId30"/>
    <p:sldId id="344" r:id="rId31"/>
    <p:sldId id="345" r:id="rId32"/>
    <p:sldId id="346" r:id="rId33"/>
    <p:sldId id="398" r:id="rId34"/>
    <p:sldId id="347" r:id="rId35"/>
    <p:sldId id="348" r:id="rId36"/>
    <p:sldId id="349" r:id="rId37"/>
    <p:sldId id="350" r:id="rId38"/>
    <p:sldId id="351" r:id="rId39"/>
    <p:sldId id="306" r:id="rId40"/>
    <p:sldId id="319" r:id="rId41"/>
    <p:sldId id="321" r:id="rId42"/>
    <p:sldId id="325" r:id="rId43"/>
    <p:sldId id="564" r:id="rId44"/>
    <p:sldId id="565" r:id="rId45"/>
    <p:sldId id="566" r:id="rId46"/>
    <p:sldId id="567" r:id="rId47"/>
    <p:sldId id="273" r:id="rId48"/>
    <p:sldId id="459" r:id="rId49"/>
    <p:sldId id="581" r:id="rId50"/>
    <p:sldId id="584" r:id="rId51"/>
    <p:sldId id="460" r:id="rId52"/>
    <p:sldId id="461" r:id="rId53"/>
    <p:sldId id="462" r:id="rId54"/>
    <p:sldId id="463" r:id="rId55"/>
    <p:sldId id="464" r:id="rId56"/>
    <p:sldId id="568" r:id="rId57"/>
    <p:sldId id="532" r:id="rId58"/>
    <p:sldId id="533" r:id="rId59"/>
    <p:sldId id="534" r:id="rId60"/>
    <p:sldId id="535" r:id="rId61"/>
    <p:sldId id="536" r:id="rId62"/>
    <p:sldId id="538" r:id="rId63"/>
    <p:sldId id="537" r:id="rId64"/>
    <p:sldId id="465" r:id="rId65"/>
    <p:sldId id="466" r:id="rId66"/>
    <p:sldId id="467" r:id="rId67"/>
    <p:sldId id="539" r:id="rId68"/>
    <p:sldId id="468" r:id="rId69"/>
    <p:sldId id="540" r:id="rId70"/>
    <p:sldId id="541" r:id="rId71"/>
    <p:sldId id="469" r:id="rId72"/>
    <p:sldId id="470" r:id="rId73"/>
    <p:sldId id="471" r:id="rId74"/>
    <p:sldId id="472" r:id="rId75"/>
    <p:sldId id="475" r:id="rId76"/>
    <p:sldId id="476" r:id="rId77"/>
    <p:sldId id="477" r:id="rId78"/>
    <p:sldId id="550" r:id="rId79"/>
    <p:sldId id="478" r:id="rId80"/>
    <p:sldId id="479" r:id="rId81"/>
    <p:sldId id="480" r:id="rId82"/>
    <p:sldId id="544" r:id="rId83"/>
    <p:sldId id="592" r:id="rId84"/>
    <p:sldId id="586" r:id="rId85"/>
    <p:sldId id="590" r:id="rId86"/>
    <p:sldId id="591" r:id="rId87"/>
    <p:sldId id="587" r:id="rId88"/>
    <p:sldId id="598" r:id="rId89"/>
    <p:sldId id="545" r:id="rId90"/>
    <p:sldId id="546" r:id="rId91"/>
    <p:sldId id="547" r:id="rId92"/>
    <p:sldId id="548" r:id="rId93"/>
    <p:sldId id="549" r:id="rId94"/>
    <p:sldId id="552" r:id="rId95"/>
    <p:sldId id="561" r:id="rId96"/>
    <p:sldId id="563" r:id="rId97"/>
    <p:sldId id="569" r:id="rId98"/>
    <p:sldId id="562" r:id="rId99"/>
    <p:sldId id="543" r:id="rId100"/>
    <p:sldId id="523" r:id="rId101"/>
    <p:sldId id="589" r:id="rId102"/>
    <p:sldId id="600" r:id="rId103"/>
    <p:sldId id="519" r:id="rId104"/>
    <p:sldId id="582" r:id="rId105"/>
    <p:sldId id="520" r:id="rId106"/>
    <p:sldId id="605" r:id="rId107"/>
    <p:sldId id="558" r:id="rId108"/>
    <p:sldId id="559" r:id="rId109"/>
    <p:sldId id="601" r:id="rId110"/>
    <p:sldId id="602" r:id="rId111"/>
    <p:sldId id="603" r:id="rId112"/>
    <p:sldId id="604" r:id="rId113"/>
    <p:sldId id="482" r:id="rId114"/>
    <p:sldId id="483" r:id="rId115"/>
    <p:sldId id="484" r:id="rId116"/>
    <p:sldId id="485" r:id="rId117"/>
    <p:sldId id="486" r:id="rId118"/>
    <p:sldId id="606" r:id="rId119"/>
    <p:sldId id="612" r:id="rId120"/>
    <p:sldId id="613" r:id="rId121"/>
    <p:sldId id="614" r:id="rId122"/>
    <p:sldId id="615" r:id="rId123"/>
    <p:sldId id="616" r:id="rId124"/>
    <p:sldId id="617" r:id="rId125"/>
    <p:sldId id="618" r:id="rId126"/>
    <p:sldId id="619" r:id="rId127"/>
    <p:sldId id="620" r:id="rId128"/>
    <p:sldId id="621" r:id="rId129"/>
    <p:sldId id="607" r:id="rId130"/>
    <p:sldId id="608" r:id="rId131"/>
    <p:sldId id="609" r:id="rId132"/>
    <p:sldId id="610" r:id="rId133"/>
    <p:sldId id="611" r:id="rId134"/>
    <p:sldId id="526" r:id="rId135"/>
    <p:sldId id="496" r:id="rId136"/>
    <p:sldId id="527" r:id="rId137"/>
    <p:sldId id="583" r:id="rId138"/>
    <p:sldId id="528" r:id="rId139"/>
    <p:sldId id="530" r:id="rId140"/>
    <p:sldId id="551" r:id="rId141"/>
    <p:sldId id="497" r:id="rId142"/>
    <p:sldId id="498" r:id="rId143"/>
    <p:sldId id="499" r:id="rId144"/>
    <p:sldId id="500" r:id="rId145"/>
    <p:sldId id="501" r:id="rId146"/>
    <p:sldId id="571" r:id="rId147"/>
    <p:sldId id="502" r:id="rId148"/>
    <p:sldId id="503" r:id="rId149"/>
    <p:sldId id="504" r:id="rId150"/>
    <p:sldId id="579" r:id="rId151"/>
    <p:sldId id="580" r:id="rId152"/>
    <p:sldId id="505" r:id="rId153"/>
    <p:sldId id="572" r:id="rId154"/>
    <p:sldId id="573" r:id="rId155"/>
    <p:sldId id="574" r:id="rId156"/>
    <p:sldId id="575" r:id="rId157"/>
    <p:sldId id="576" r:id="rId158"/>
    <p:sldId id="507" r:id="rId159"/>
    <p:sldId id="508" r:id="rId160"/>
    <p:sldId id="509" r:id="rId161"/>
    <p:sldId id="510" r:id="rId162"/>
    <p:sldId id="577" r:id="rId163"/>
    <p:sldId id="578" r:id="rId164"/>
    <p:sldId id="511" r:id="rId165"/>
    <p:sldId id="513" r:id="rId166"/>
    <p:sldId id="514" r:id="rId167"/>
    <p:sldId id="515" r:id="rId168"/>
    <p:sldId id="516" r:id="rId169"/>
    <p:sldId id="517" r:id="rId170"/>
  </p:sldIdLst>
  <p:sldSz cx="9144000" cy="5143500" type="screen16x9"/>
  <p:notesSz cx="6858000" cy="9144000"/>
  <p:embeddedFontLst>
    <p:embeddedFont>
      <p:font typeface="나눔바른펜" panose="020B0600000101010101" charset="-127"/>
      <p:regular r:id="rId173"/>
      <p:bold r:id="rId174"/>
    </p:embeddedFont>
    <p:embeddedFont>
      <p:font typeface="맑은 고딕" panose="020B0503020000020004" pitchFamily="50" charset="-127"/>
      <p:regular r:id="rId175"/>
      <p:bold r:id="rId1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971E5"/>
    <a:srgbClr val="9D708B"/>
    <a:srgbClr val="73B48F"/>
    <a:srgbClr val="00FF99"/>
    <a:srgbClr val="FF0066"/>
    <a:srgbClr val="FCF110"/>
    <a:srgbClr val="1FD3FD"/>
    <a:srgbClr val="AFF7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0625" autoAdjust="0"/>
  </p:normalViewPr>
  <p:slideViewPr>
    <p:cSldViewPr showGuides="1">
      <p:cViewPr varScale="1">
        <p:scale>
          <a:sx n="86" d="100"/>
          <a:sy n="86" d="100"/>
        </p:scale>
        <p:origin x="96" y="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font" Target="fonts/font3.fntdata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notesMaster" Target="notesMasters/notesMaster1.xml"/><Relationship Id="rId176" Type="http://schemas.openxmlformats.org/officeDocument/2006/relationships/font" Target="fonts/font4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handoutMaster" Target="handoutMasters/handoutMaster1.xml"/><Relationship Id="rId18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font" Target="fonts/font2.fntdata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52560-EB3B-4CD8-8800-02178A2C972B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384E0-E1DB-4DD0-8A29-709F3254D5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38D1D-1F72-44ED-863E-47DE4F901E1C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420B0-7281-4320-9DFE-66D4D4C498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29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9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90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>
                <a:solidFill>
                  <a:prstClr val="black"/>
                </a:solidFill>
              </a:rPr>
              <a:pPr/>
              <a:t>2016-11-01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92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>
                <a:solidFill>
                  <a:prstClr val="black"/>
                </a:solidFill>
              </a:rPr>
              <a:pPr/>
              <a:t>2016-11-01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442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>
                <a:solidFill>
                  <a:prstClr val="black"/>
                </a:solidFill>
              </a:rPr>
              <a:pPr/>
              <a:t>2016-11-01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228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>
                <a:solidFill>
                  <a:prstClr val="black"/>
                </a:solidFill>
              </a:rPr>
              <a:pPr/>
              <a:t>2016-11-01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34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>
                <a:solidFill>
                  <a:prstClr val="black"/>
                </a:solidFill>
              </a:rPr>
              <a:pPr/>
              <a:t>2016-11-01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20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>
                <a:solidFill>
                  <a:prstClr val="black"/>
                </a:solidFill>
              </a:rPr>
              <a:pPr/>
              <a:t>2016-11-01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45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>
                <a:solidFill>
                  <a:prstClr val="black"/>
                </a:solidFill>
              </a:rPr>
              <a:pPr/>
              <a:t>2016-11-01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41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>
                <a:solidFill>
                  <a:prstClr val="black"/>
                </a:solidFill>
              </a:rPr>
              <a:pPr/>
              <a:t>2016-11-01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64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422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>
                <a:solidFill>
                  <a:prstClr val="black"/>
                </a:solidFill>
              </a:rPr>
              <a:pPr/>
              <a:t>2016-11-01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21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40C8-E0C3-413F-987D-EA5A065958A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AA842-3920-412E-8384-929010553F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897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>
                <a:solidFill>
                  <a:prstClr val="black"/>
                </a:solidFill>
              </a:rPr>
              <a:pPr/>
              <a:t>2016-11-01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90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2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3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2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14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8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6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52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펜" pitchFamily="50" charset="-127"/>
                <a:ea typeface="나눔바른펜" pitchFamily="50" charset="-127"/>
              </a:defRPr>
            </a:lvl1pPr>
          </a:lstStyle>
          <a:p>
            <a:fld id="{FA0440C8-E0C3-413F-987D-EA5A065958A0}" type="datetimeFigureOut">
              <a:rPr lang="ko-KR" altLang="en-US" smtClean="0"/>
              <a:pPr/>
              <a:t>2016-11-01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펜" pitchFamily="50" charset="-127"/>
                <a:ea typeface="나눔바른펜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펜" pitchFamily="50" charset="-127"/>
                <a:ea typeface="나눔바른펜" pitchFamily="50" charset="-127"/>
              </a:defRPr>
            </a:lvl1pPr>
          </a:lstStyle>
          <a:p>
            <a:fld id="{3D3AA842-3920-412E-8384-929010553F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46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15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펜" pitchFamily="50" charset="-127"/>
                <a:ea typeface="나눔바른펜" pitchFamily="50" charset="-127"/>
              </a:defRPr>
            </a:lvl1pPr>
          </a:lstStyle>
          <a:p>
            <a:fld id="{FA0440C8-E0C3-413F-987D-EA5A065958A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2016-11-01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펜" pitchFamily="50" charset="-127"/>
                <a:ea typeface="나눔바른펜" pitchFamily="50" charset="-127"/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펜" pitchFamily="50" charset="-127"/>
                <a:ea typeface="나눔바른펜" pitchFamily="50" charset="-127"/>
              </a:defRPr>
            </a:lvl1pPr>
          </a:lstStyle>
          <a:p>
            <a:fld id="{3D3AA842-3920-412E-8384-929010553F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6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펜" pitchFamily="50" charset="-127"/>
          <a:ea typeface="나눔바른펜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jpeg"/><Relationship Id="rId4" Type="http://schemas.openxmlformats.org/officeDocument/2006/relationships/image" Target="../media/image18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001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lbamon.com/" TargetMode="External"/><Relationship Id="rId4" Type="http://schemas.openxmlformats.org/officeDocument/2006/relationships/image" Target="../media/image2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lba.co.kr/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001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eban.jp/tohoku/" TargetMode="External"/><Relationship Id="rId4" Type="http://schemas.openxmlformats.org/officeDocument/2006/relationships/image" Target="../media/image29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001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nwork.net/" TargetMode="External"/><Relationship Id="rId4" Type="http://schemas.openxmlformats.org/officeDocument/2006/relationships/image" Target="../media/image30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0.png"/><Relationship Id="rId4" Type="http://schemas.openxmlformats.org/officeDocument/2006/relationships/image" Target="../media/image23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5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5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14546" y="0"/>
            <a:ext cx="4714908" cy="51435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4678" y="1000114"/>
            <a:ext cx="1557256" cy="400110"/>
          </a:xfrm>
          <a:prstGeom prst="rect">
            <a:avLst/>
          </a:prstGeom>
          <a:noFill/>
          <a:ln w="12700" cap="rnd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구인구직 사이트</a:t>
            </a:r>
            <a:endParaRPr lang="ko-KR" altLang="en-US" sz="2000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5915" y="4643455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김</a:t>
            </a:r>
            <a:r>
              <a:rPr lang="en-US" altLang="ko-KR" sz="14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,  </a:t>
            </a:r>
            <a:r>
              <a:rPr lang="ko-KR" altLang="en-US" sz="14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박</a:t>
            </a:r>
            <a:r>
              <a:rPr lang="en-US" altLang="ko-KR" sz="14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4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김</a:t>
            </a:r>
            <a:r>
              <a:rPr lang="en-US" altLang="ko-KR" sz="14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,  </a:t>
            </a:r>
            <a:r>
              <a:rPr lang="ko-KR" altLang="en-US" sz="14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김</a:t>
            </a:r>
            <a:r>
              <a:rPr lang="en-US" altLang="ko-KR" sz="14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4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박</a:t>
            </a:r>
            <a:r>
              <a:rPr lang="en-US" altLang="ko-KR" sz="14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,  </a:t>
            </a:r>
            <a:r>
              <a:rPr lang="ko-KR" altLang="en-US" sz="14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펜" pitchFamily="50" charset="-127"/>
                <a:ea typeface="나눔바른펜" pitchFamily="50" charset="-127"/>
              </a:rPr>
              <a:t>정</a:t>
            </a:r>
            <a:endParaRPr lang="ko-KR" altLang="en-US" sz="1400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0000">
                <a:tint val="45000"/>
                <a:satMod val="400000"/>
              </a:srgbClr>
            </a:duotone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6050" y="857238"/>
            <a:ext cx="642942" cy="49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C:\Users\User\Documents\카카오톡 받은 파일\KakaoTalk_20160817_164723822.png"/>
          <p:cNvPicPr>
            <a:picLocks noChangeAspect="1" noChangeArrowheads="1"/>
          </p:cNvPicPr>
          <p:nvPr/>
        </p:nvPicPr>
        <p:blipFill>
          <a:blip r:embed="rId4" cstate="print"/>
          <a:srcRect l="9146" r="8536"/>
          <a:stretch>
            <a:fillRect/>
          </a:stretch>
        </p:blipFill>
        <p:spPr bwMode="auto">
          <a:xfrm>
            <a:off x="2714612" y="1500180"/>
            <a:ext cx="3881177" cy="1571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768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428860" y="642924"/>
            <a:ext cx="6215106" cy="1071570"/>
          </a:xfrm>
          <a:prstGeom prst="roundRect">
            <a:avLst>
              <a:gd name="adj" fmla="val 50000"/>
            </a:avLst>
          </a:prstGeom>
          <a:solidFill>
            <a:srgbClr val="FF0000">
              <a:alpha val="25000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주차</a:t>
            </a:r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프로젝트 계획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벤치마킹 사이트 탐색, 주제 선정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디자인 설계</a:t>
            </a:r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00496" y="1857370"/>
            <a:ext cx="3214710" cy="3071834"/>
          </a:xfrm>
          <a:prstGeom prst="roundRect">
            <a:avLst/>
          </a:prstGeom>
          <a:solidFill>
            <a:schemeClr val="lt1">
              <a:alpha val="6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바른펜" pitchFamily="50" charset="-127"/>
                <a:ea typeface="나눔바른펜" pitchFamily="50" charset="-127"/>
              </a:rPr>
              <a:t>주제 후보</a:t>
            </a:r>
            <a:endParaRPr lang="en-US" altLang="ko-KR" sz="2000" dirty="0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dirty="0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나눔바른펜" pitchFamily="50" charset="-127"/>
              <a:ea typeface="나눔바른펜" pitchFamily="50" charset="-127"/>
            </a:endParaRPr>
          </a:p>
          <a:p>
            <a:pPr marL="400050" indent="-400050">
              <a:buFont typeface="Arial" pitchFamily="34" charset="0"/>
              <a:buChar char="•"/>
            </a:pPr>
            <a:r>
              <a:rPr lang="ko-KR" altLang="en-US" dirty="0" err="1" smtClean="0">
                <a:latin typeface="나눔바른펜" pitchFamily="50" charset="-127"/>
                <a:ea typeface="나눔바른펜" pitchFamily="50" charset="-127"/>
              </a:rPr>
              <a:t>워터파크</a:t>
            </a: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 소개 사이트 </a:t>
            </a:r>
            <a:endParaRPr lang="en-US" altLang="ko-KR" dirty="0" smtClean="0">
              <a:latin typeface="나눔바른펜" pitchFamily="50" charset="-127"/>
              <a:ea typeface="나눔바른펜" pitchFamily="50" charset="-127"/>
            </a:endParaRPr>
          </a:p>
          <a:p>
            <a:pPr marL="400050" indent="-400050">
              <a:buFont typeface="Arial" pitchFamily="34" charset="0"/>
              <a:buChar char="•"/>
            </a:pP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인테리어 소품 판매 사이트</a:t>
            </a:r>
            <a:endParaRPr lang="en-US" altLang="ko-KR" dirty="0" smtClean="0">
              <a:latin typeface="나눔바른펜" pitchFamily="50" charset="-127"/>
              <a:ea typeface="나눔바른펜" pitchFamily="50" charset="-127"/>
            </a:endParaRPr>
          </a:p>
          <a:p>
            <a:pPr marL="400050" indent="-400050">
              <a:buFont typeface="Arial" pitchFamily="34" charset="0"/>
              <a:buChar char="•"/>
            </a:pPr>
            <a:r>
              <a:rPr lang="ko-KR" altLang="en-US" dirty="0" err="1" smtClean="0">
                <a:latin typeface="나눔바른펜" pitchFamily="50" charset="-127"/>
                <a:ea typeface="나눔바른펜" pitchFamily="50" charset="-127"/>
              </a:rPr>
              <a:t>소셜커머스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(ex.</a:t>
            </a:r>
            <a:r>
              <a:rPr lang="ko-KR" altLang="en-US" dirty="0" err="1" smtClean="0">
                <a:latin typeface="나눔바른펜" pitchFamily="50" charset="-127"/>
                <a:ea typeface="나눔바른펜" pitchFamily="50" charset="-127"/>
              </a:rPr>
              <a:t>쿠팡</a:t>
            </a:r>
            <a:r>
              <a:rPr lang="en-US" altLang="ko-KR" dirty="0" smtClean="0">
                <a:latin typeface="나눔바른펜" pitchFamily="50" charset="-127"/>
                <a:ea typeface="나눔바른펜" pitchFamily="50" charset="-127"/>
              </a:rPr>
              <a:t>) </a:t>
            </a:r>
          </a:p>
          <a:p>
            <a:pPr marL="400050" indent="-400050">
              <a:buFont typeface="Arial" pitchFamily="34" charset="0"/>
              <a:buChar char="•"/>
            </a:pPr>
            <a:r>
              <a:rPr lang="ko-KR" altLang="en-US" dirty="0" smtClean="0">
                <a:latin typeface="나눔바른펜" pitchFamily="50" charset="-127"/>
                <a:ea typeface="나눔바른펜" pitchFamily="50" charset="-127"/>
              </a:rPr>
              <a:t>구인구직 사이트 </a:t>
            </a:r>
            <a:endParaRPr lang="en-US" altLang="ko-KR" dirty="0" smtClean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0" name="TextBox 9"/>
          <p:cNvSpPr txBox="1"/>
          <p:nvPr/>
        </p:nvSpPr>
        <p:spPr>
          <a:xfrm>
            <a:off x="142844" y="357172"/>
            <a:ext cx="1428760" cy="707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2-3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주차 별</a:t>
            </a:r>
            <a:endParaRPr lang="en-US" altLang="ko-KR" sz="20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진행상황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회원가입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71420"/>
            <a:ext cx="3047928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857356" y="4881890"/>
            <a:ext cx="37147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기업회원 회원가입 입력사항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8" y="71420"/>
            <a:ext cx="2815388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채용공고  등록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714362"/>
            <a:ext cx="614549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928794" y="4714890"/>
            <a:ext cx="37147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기업회원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로그인을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하면 공고등록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43768" y="2285998"/>
            <a:ext cx="785818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채용공고  등록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50" y="-929"/>
            <a:ext cx="5500726" cy="514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채용공고  등록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0"/>
            <a:ext cx="482478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1714494"/>
            <a:ext cx="3786179" cy="3028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/>
          <p:nvPr/>
        </p:nvCxnSpPr>
        <p:spPr>
          <a:xfrm>
            <a:off x="5286380" y="1214428"/>
            <a:ext cx="1285884" cy="5715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0860" y="4881890"/>
            <a:ext cx="214314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최저임금 버튼을 누르면 시급 자동 입력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채용공고  등록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rot="16200000" flipH="1">
            <a:off x="3571868" y="2428874"/>
            <a:ext cx="1285884" cy="7143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0"/>
            <a:ext cx="5855472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6858016" y="4643452"/>
            <a:ext cx="214314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등록 화면에서 목록 페이지로 이동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기간을 누르면 자동으로 날짜 입력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8" y="2071684"/>
            <a:ext cx="3238494" cy="3313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8" y="2928940"/>
            <a:ext cx="3286147" cy="33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8" y="2500312"/>
            <a:ext cx="3261088" cy="35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6" name="직선 화살표 연결선 15"/>
          <p:cNvCxnSpPr/>
          <p:nvPr/>
        </p:nvCxnSpPr>
        <p:spPr>
          <a:xfrm rot="16200000" flipH="1">
            <a:off x="4929190" y="1071552"/>
            <a:ext cx="928694" cy="928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인재정보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8794" y="4643452"/>
            <a:ext cx="68580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기업회원의 경우 이력서 열람이 가능하며 기업이 찾는 조건에 맞는 인재 검색도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142858"/>
            <a:ext cx="5029206" cy="425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357554" y="285734"/>
            <a:ext cx="3630195" cy="4429138"/>
            <a:chOff x="3357554" y="285734"/>
            <a:chExt cx="3630195" cy="4429138"/>
          </a:xfrm>
        </p:grpSpPr>
        <p:pic>
          <p:nvPicPr>
            <p:cNvPr id="26" name="그림 25" descr="KakaoTalk_20160923_133834588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7554" y="285734"/>
              <a:ext cx="3630195" cy="442913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571868" y="428610"/>
              <a:ext cx="3143272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/>
                <a:t>열심히 근무하겠습니다</a:t>
              </a:r>
              <a:r>
                <a:rPr lang="en-US" altLang="ko-KR" sz="1200" b="1" dirty="0" smtClean="0"/>
                <a:t>!</a:t>
              </a:r>
              <a:endParaRPr lang="ko-KR" altLang="en-US" sz="1200" b="1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 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86116" y="785800"/>
            <a:ext cx="3714776" cy="11430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429520" y="571486"/>
            <a:ext cx="1857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기본 정보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회원정보의 내용 출력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27" name="직선 연결선 26"/>
          <p:cNvCxnSpPr>
            <a:stCxn id="14" idx="3"/>
            <a:endCxn id="16" idx="1"/>
          </p:cNvCxnSpPr>
          <p:nvPr/>
        </p:nvCxnSpPr>
        <p:spPr>
          <a:xfrm flipV="1">
            <a:off x="7000892" y="786930"/>
            <a:ext cx="428628" cy="57037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KakaoTalk_20160923_13383478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0364" y="714362"/>
            <a:ext cx="4125665" cy="35992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28926" y="3857634"/>
            <a:ext cx="1071570" cy="50006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0760" y="4071948"/>
            <a:ext cx="1857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버튼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클릭시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이력서 리스트로 이동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27" name="직선 연결선 26"/>
          <p:cNvCxnSpPr>
            <a:stCxn id="14" idx="3"/>
            <a:endCxn id="16" idx="1"/>
          </p:cNvCxnSpPr>
          <p:nvPr/>
        </p:nvCxnSpPr>
        <p:spPr>
          <a:xfrm>
            <a:off x="4000496" y="4107667"/>
            <a:ext cx="2000264" cy="179725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마이페이지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71670" y="4500576"/>
            <a:ext cx="5786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마이페이지로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이동하면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내정보관리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기업정보 등록 및 수정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채용공고 관리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회원탈퇴를 할 수 있음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마이페이지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메인은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내정보관리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0"/>
            <a:ext cx="6609236" cy="428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마이페이지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0760" y="4071948"/>
            <a:ext cx="2928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기업정보 관리에서는 회사정보를 수정할 수 있음 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-1"/>
            <a:ext cx="3949173" cy="514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357422" y="285734"/>
            <a:ext cx="6215106" cy="785818"/>
          </a:xfrm>
          <a:prstGeom prst="roundRect">
            <a:avLst>
              <a:gd name="adj" fmla="val 50000"/>
            </a:avLst>
          </a:prstGeom>
          <a:solidFill>
            <a:schemeClr val="accent6">
              <a:alpha val="2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주차</a:t>
            </a:r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디자인 설계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DB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설계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메뉴 구성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UseCase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설계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349802" y="1215382"/>
            <a:ext cx="6215106" cy="785818"/>
          </a:xfrm>
          <a:prstGeom prst="roundRect">
            <a:avLst>
              <a:gd name="adj" fmla="val 50000"/>
            </a:avLst>
          </a:prstGeom>
          <a:solidFill>
            <a:srgbClr val="FFFF00">
              <a:alpha val="25000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3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주차</a:t>
            </a:r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디자인 설계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DB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설계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메뉴구성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코딩 진행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사이트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맵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구성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357422" y="2143122"/>
            <a:ext cx="6215106" cy="785818"/>
          </a:xfrm>
          <a:prstGeom prst="roundRect">
            <a:avLst>
              <a:gd name="adj" fmla="val 50000"/>
            </a:avLst>
          </a:prstGeom>
          <a:solidFill>
            <a:srgbClr val="00B050">
              <a:alpha val="25000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4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주차</a:t>
            </a:r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코딩 진행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DB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디자인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기능 구현</a:t>
            </a:r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57422" y="3071816"/>
            <a:ext cx="6215106" cy="785818"/>
          </a:xfrm>
          <a:prstGeom prst="roundRect">
            <a:avLst>
              <a:gd name="adj" fmla="val 50000"/>
            </a:avLst>
          </a:prstGeom>
          <a:solidFill>
            <a:srgbClr val="00B0F0">
              <a:alpha val="25000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5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주차</a:t>
            </a:r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코딩진행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DB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디자인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기능 구현 및 테스트</a:t>
            </a:r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57422" y="4000510"/>
            <a:ext cx="6215106" cy="785818"/>
          </a:xfrm>
          <a:prstGeom prst="roundRect">
            <a:avLst>
              <a:gd name="adj" fmla="val 50000"/>
            </a:avLst>
          </a:prstGeom>
          <a:solidFill>
            <a:srgbClr val="7030A0">
              <a:alpha val="25000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6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주차</a:t>
            </a:r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코딩진행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DB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디자인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기능 보완 및 테스트</a:t>
            </a:r>
            <a:r>
              <a:rPr lang="en-US" altLang="ko-KR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발표</a:t>
            </a:r>
            <a:endParaRPr lang="en-US" altLang="ko-KR" sz="16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4" name="TextBox 13"/>
          <p:cNvSpPr txBox="1"/>
          <p:nvPr/>
        </p:nvSpPr>
        <p:spPr>
          <a:xfrm>
            <a:off x="142844" y="357172"/>
            <a:ext cx="1428760" cy="707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2-3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주차 별</a:t>
            </a:r>
            <a:endParaRPr lang="en-US" altLang="ko-KR" sz="20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진행상황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마이페이지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28860" y="4214824"/>
            <a:ext cx="6429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채용공고 관리에서는 우리 기업에 지원한 사람들의 리스트를 볼 수 있고 이력서를 열람 할 수도 있음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624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1071552"/>
            <a:ext cx="6000746" cy="238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마이페이지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28860" y="4286262"/>
            <a:ext cx="6000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비밀번호를 </a:t>
            </a:r>
            <a:r>
              <a:rPr lang="ko-KR" altLang="en-US" sz="1100" smtClean="0">
                <a:latin typeface="나눔바른펜" pitchFamily="50" charset="-127"/>
                <a:ea typeface="나눔바른펜" pitchFamily="50" charset="-127"/>
              </a:rPr>
              <a:t>입력하면 회원탈퇴 가능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1214428"/>
            <a:ext cx="658177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41672" y="2232204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800" spc="-15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5350" y="2643188"/>
            <a:ext cx="870751" cy="428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-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개인회원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00298" y="2071684"/>
            <a:ext cx="4175672" cy="1071570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8254" r="8254" b="8254"/>
          <a:stretch/>
        </p:blipFill>
        <p:spPr bwMode="auto">
          <a:xfrm>
            <a:off x="3881690" y="4170066"/>
            <a:ext cx="1381412" cy="102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249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회원가입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8926" y="4714890"/>
            <a:ext cx="37147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개인회원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기업회원 선택하여 회원가입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0"/>
            <a:ext cx="5500726" cy="4658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회원가입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546" y="4429138"/>
            <a:ext cx="37147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약관에 동의해야만 회원가입 가능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동의하지 않을 경우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경고창으로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알림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076" name="Picture 4" descr="C:\Users\User\Desktop\회원가입\KakaoTalk_20160909_12473229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71420"/>
            <a:ext cx="6786610" cy="4083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회원가입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4098" name="Picture 2" descr="C:\Users\User\Desktop\회원가입\20160909_085527_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0"/>
            <a:ext cx="3071834" cy="514415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500694" y="4572014"/>
            <a:ext cx="207170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가입정보를  모두 입력하면 가입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회원가입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9256" y="3857634"/>
            <a:ext cx="3429024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아이디 중복검사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비밀번호 유효성 검사를 하여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조건에 만족할 때만 가입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우편번호 검색하여 주소입력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6" name="Picture 2" descr="C:\Users\User\Desktop\회원가입\20160909_085527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-3995"/>
            <a:ext cx="2857520" cy="5147495"/>
          </a:xfrm>
          <a:prstGeom prst="rect">
            <a:avLst/>
          </a:prstGeom>
          <a:noFill/>
        </p:spPr>
      </p:pic>
      <p:pic>
        <p:nvPicPr>
          <p:cNvPr id="1027" name="Picture 3" descr="C:\Users\User\Desktop\회원가입\20160909_085527_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3570" y="2214560"/>
            <a:ext cx="2928958" cy="1101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 flipV="1">
            <a:off x="4643438" y="2857502"/>
            <a:ext cx="928694" cy="714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아이디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비밀번호 찾기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9256" y="214296"/>
            <a:ext cx="371474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로그인 후 이력서를 등록 할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이력서 등록을 누르면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회원가입시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입력한 정보가 기본으로 입력되어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142858"/>
            <a:ext cx="346405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32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36" y="1214428"/>
            <a:ext cx="6357361" cy="35575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0"/>
            <a:ext cx="550072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3240" y="4286262"/>
            <a:ext cx="421484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연락가능 시간을 선택할 수 있으며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무관 체크 시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0:00~24:00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으로 자동 설정됨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714362"/>
            <a:ext cx="1928826" cy="2929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32" y="714362"/>
            <a:ext cx="1643074" cy="81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/>
          <p:nvPr/>
        </p:nvCxnSpPr>
        <p:spPr>
          <a:xfrm>
            <a:off x="4714876" y="1000114"/>
            <a:ext cx="92869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30878" y="2232204"/>
            <a:ext cx="1882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벤치마킹</a:t>
            </a:r>
            <a:endParaRPr lang="ko-KR" altLang="en-US" sz="3600" spc="-15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66464" y="1979808"/>
            <a:ext cx="4211864" cy="1095998"/>
            <a:chOff x="2484560" y="1979808"/>
            <a:chExt cx="4211864" cy="1095998"/>
          </a:xfrm>
        </p:grpSpPr>
        <p:sp>
          <p:nvSpPr>
            <p:cNvPr id="9" name="직사각형 8"/>
            <p:cNvSpPr/>
            <p:nvPr/>
          </p:nvSpPr>
          <p:spPr>
            <a:xfrm>
              <a:off x="2484560" y="2069238"/>
              <a:ext cx="4175672" cy="1006568"/>
            </a:xfrm>
            <a:prstGeom prst="rect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298886">
              <a:off x="2520752" y="2051816"/>
              <a:ext cx="4175672" cy="1006568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 rot="21266016">
              <a:off x="2517595" y="1979808"/>
              <a:ext cx="4175672" cy="1006568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8254" r="8254" b="8254"/>
          <a:stretch/>
        </p:blipFill>
        <p:spPr bwMode="auto">
          <a:xfrm>
            <a:off x="3881690" y="4170066"/>
            <a:ext cx="1381412" cy="102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249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7818" y="4286262"/>
            <a:ext cx="3571900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Tx/>
              <a:buChar char="-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초등학교부터 학력선택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Tx/>
              <a:buChar char="-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학력의 상태 선택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Tx/>
              <a:buChar char="-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고등학교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대학교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대학원은 학력 상세사항 선택적으로 입력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214296"/>
            <a:ext cx="2571768" cy="92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2214560"/>
            <a:ext cx="2802210" cy="114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4546" y="3357568"/>
            <a:ext cx="2643206" cy="11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57818" y="714362"/>
            <a:ext cx="332789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57818" y="2357436"/>
            <a:ext cx="3429024" cy="110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7"/>
          <p:cNvGrpSpPr/>
          <p:nvPr/>
        </p:nvGrpSpPr>
        <p:grpSpPr>
          <a:xfrm>
            <a:off x="2214546" y="1142990"/>
            <a:ext cx="2500330" cy="1071570"/>
            <a:chOff x="2214546" y="1142990"/>
            <a:chExt cx="2500330" cy="107157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14546" y="1142990"/>
              <a:ext cx="2500330" cy="102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직사각형 16"/>
            <p:cNvSpPr/>
            <p:nvPr/>
          </p:nvSpPr>
          <p:spPr>
            <a:xfrm>
              <a:off x="2214546" y="2000246"/>
              <a:ext cx="642942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7422" y="4143386"/>
            <a:ext cx="55721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최종학력을 선택하면 학력상세 부분에서 학교를 체크하여 상세정보 입력이 가능하며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대학원의 경우 학위 선택이 가능함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71420"/>
            <a:ext cx="6572296" cy="3756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1670" y="4143386"/>
            <a:ext cx="507209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경력사항에서 근무기간을 설정할 수 있고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‘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재직중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’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체크 시 근무기간의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뒷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부분은 기간 설정 불가함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500048"/>
            <a:ext cx="4857784" cy="312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2857502"/>
            <a:ext cx="3667129" cy="7672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/>
          <p:nvPr/>
        </p:nvCxnSpPr>
        <p:spPr>
          <a:xfrm>
            <a:off x="5143504" y="1357304"/>
            <a:ext cx="1643074" cy="1428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285734"/>
            <a:ext cx="7116842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3108" y="4357700"/>
            <a:ext cx="421484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외국어 선택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어학연수 경험 있음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’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체크 시 텍스트 박스가 생기고 상세내용 입력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0"/>
            <a:ext cx="5953136" cy="337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r="10221" b="45000"/>
          <a:stretch>
            <a:fillRect/>
          </a:stretch>
        </p:blipFill>
        <p:spPr bwMode="auto">
          <a:xfrm>
            <a:off x="4714875" y="3286130"/>
            <a:ext cx="4221335" cy="928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/>
          <p:nvPr/>
        </p:nvCxnSpPr>
        <p:spPr>
          <a:xfrm rot="16200000" flipH="1">
            <a:off x="4714876" y="1071552"/>
            <a:ext cx="2428892" cy="1714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KakaoTalk_20160923_1338350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7422" y="642924"/>
            <a:ext cx="5180416" cy="33575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  등록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추가사항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71802" y="857238"/>
            <a:ext cx="1357322" cy="4286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85984" y="4500576"/>
            <a:ext cx="1857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버튼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클릭시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해당되는 추가사항이 나타남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rot="10800000" flipV="1">
            <a:off x="2643174" y="1285866"/>
            <a:ext cx="1143008" cy="714380"/>
          </a:xfrm>
          <a:prstGeom prst="line">
            <a:avLst/>
          </a:prstGeom>
          <a:ln w="9525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0"/>
            <a:ext cx="555069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이력서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428610"/>
            <a:ext cx="6786610" cy="383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아이디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비밀번호 찾기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00232" y="4786328"/>
            <a:ext cx="46434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사진등록을 누르면 사진을 등록 할 </a:t>
            </a:r>
            <a:r>
              <a:rPr lang="ko-KR" altLang="en-US" sz="110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수 있고 바로 이력서 등록 페이지에서 볼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543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142858"/>
            <a:ext cx="3295313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직선 화살표 연결선 13"/>
          <p:cNvCxnSpPr/>
          <p:nvPr/>
        </p:nvCxnSpPr>
        <p:spPr>
          <a:xfrm rot="16200000" flipH="1">
            <a:off x="3071802" y="2428874"/>
            <a:ext cx="857256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9"/>
          <p:cNvGrpSpPr/>
          <p:nvPr/>
        </p:nvGrpSpPr>
        <p:grpSpPr>
          <a:xfrm>
            <a:off x="3214678" y="2786064"/>
            <a:ext cx="5524510" cy="1875177"/>
            <a:chOff x="3214678" y="2786064"/>
            <a:chExt cx="5524510" cy="1875177"/>
          </a:xfrm>
        </p:grpSpPr>
        <p:grpSp>
          <p:nvGrpSpPr>
            <p:cNvPr id="3" name="그룹 16"/>
            <p:cNvGrpSpPr/>
            <p:nvPr/>
          </p:nvGrpSpPr>
          <p:grpSpPr>
            <a:xfrm>
              <a:off x="3214678" y="2786064"/>
              <a:ext cx="5524510" cy="1875177"/>
              <a:chOff x="4214810" y="2643188"/>
              <a:chExt cx="5524510" cy="1875177"/>
            </a:xfrm>
          </p:grpSpPr>
          <p:grpSp>
            <p:nvGrpSpPr>
              <p:cNvPr id="5" name="그룹 15"/>
              <p:cNvGrpSpPr/>
              <p:nvPr/>
            </p:nvGrpSpPr>
            <p:grpSpPr>
              <a:xfrm>
                <a:off x="4214810" y="2643188"/>
                <a:ext cx="5524510" cy="1875177"/>
                <a:chOff x="4214810" y="2643188"/>
                <a:chExt cx="5524510" cy="1875177"/>
              </a:xfrm>
            </p:grpSpPr>
            <p:pic>
              <p:nvPicPr>
                <p:cNvPr id="354309" name="Picture 5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214810" y="2643188"/>
                  <a:ext cx="5524510" cy="187517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4286248" y="3071816"/>
                  <a:ext cx="928694" cy="1000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54308" name="Picture 4" descr="http://cfile21.uf.tistory.com/image/194E6346500E49C909AA9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357686" y="3071816"/>
                <a:ext cx="749063" cy="999809"/>
              </a:xfrm>
              <a:prstGeom prst="rect">
                <a:avLst/>
              </a:prstGeom>
              <a:noFill/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6599764" y="4143386"/>
              <a:ext cx="329689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72066" y="3643320"/>
              <a:ext cx="214314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571736" y="0"/>
            <a:ext cx="4804772" cy="4761583"/>
            <a:chOff x="2571736" y="0"/>
            <a:chExt cx="4804772" cy="4761583"/>
          </a:xfrm>
        </p:grpSpPr>
        <p:pic>
          <p:nvPicPr>
            <p:cNvPr id="34099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71736" y="0"/>
              <a:ext cx="4804772" cy="4761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직사각형 10"/>
            <p:cNvSpPr/>
            <p:nvPr/>
          </p:nvSpPr>
          <p:spPr>
            <a:xfrm>
              <a:off x="4572000" y="71420"/>
              <a:ext cx="1071570" cy="1143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0994" name="Picture 2" descr="http://cfile21.uf.tistory.com/image/194E6346500E49C909AA9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4876" y="142858"/>
              <a:ext cx="802827" cy="1071570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5286380" y="4143386"/>
              <a:ext cx="214314" cy="7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643438" y="3857634"/>
              <a:ext cx="357190" cy="7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마이페이지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356" y="4500576"/>
            <a:ext cx="4857784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마이페이지에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들어가면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내정보관리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지원현황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이력서관리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회원탈퇴를 할 수 있고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마이페이지의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메인화면은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내정보관리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나의 정보를 수정할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001.jp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0232" y="714362"/>
            <a:ext cx="5001612" cy="3986683"/>
          </a:xfrm>
          <a:prstGeom prst="rect">
            <a:avLst/>
          </a:prstGeom>
          <a:ln w="12700" cap="sq" cmpd="sng">
            <a:solidFill>
              <a:schemeClr val="accent6"/>
            </a:solidFill>
          </a:ln>
        </p:spPr>
      </p:pic>
      <p:sp>
        <p:nvSpPr>
          <p:cNvPr id="6" name="양쪽 모서리가 잘린 사각형 5">
            <a:hlinkClick r:id="rId5"/>
          </p:cNvPr>
          <p:cNvSpPr/>
          <p:nvPr/>
        </p:nvSpPr>
        <p:spPr>
          <a:xfrm>
            <a:off x="3523897" y="385943"/>
            <a:ext cx="3486223" cy="313491"/>
          </a:xfrm>
          <a:prstGeom prst="snip2Same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http://www.albamon.com/</a:t>
            </a:r>
            <a:endParaRPr lang="ko-KR" altLang="en-US" sz="14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양쪽 모서리가 잘린 사각형 6"/>
          <p:cNvSpPr/>
          <p:nvPr/>
        </p:nvSpPr>
        <p:spPr>
          <a:xfrm>
            <a:off x="1983665" y="381045"/>
            <a:ext cx="1639603" cy="313491"/>
          </a:xfrm>
          <a:prstGeom prst="snip2Same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latin typeface="나눔바른펜" pitchFamily="50" charset="-127"/>
                <a:ea typeface="나눔바른펜" pitchFamily="50" charset="-127"/>
              </a:rPr>
              <a:t>알바몬</a:t>
            </a:r>
            <a:endParaRPr lang="ko-KR" altLang="en-US" sz="16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10119" y="1081501"/>
            <a:ext cx="1813546" cy="3614952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arenR"/>
            </a:pPr>
            <a:r>
              <a:rPr lang="ko-KR" altLang="en-US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중요정보는 헤더 배치</a:t>
            </a:r>
            <a: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사기</a:t>
            </a:r>
            <a: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악덕업체 정보</a:t>
            </a:r>
            <a:r>
              <a:rPr lang="en-US" altLang="ko-KR" sz="1200" dirty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등 중요한 정보링크를</a:t>
            </a:r>
            <a: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헤더 부분에 배치</a:t>
            </a:r>
            <a:endParaRPr lang="en-US" altLang="ko-KR" sz="12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9" name="한쪽 모서리가 잘린 사각형 8"/>
          <p:cNvSpPr/>
          <p:nvPr/>
        </p:nvSpPr>
        <p:spPr>
          <a:xfrm>
            <a:off x="7010166" y="738620"/>
            <a:ext cx="1813499" cy="342881"/>
          </a:xfrm>
          <a:prstGeom prst="snip1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나눔바른펜" pitchFamily="50" charset="-127"/>
                <a:ea typeface="나눔바른펜" pitchFamily="50" charset="-127"/>
              </a:rPr>
              <a:t>주요 특징</a:t>
            </a:r>
            <a:endParaRPr lang="ko-KR" altLang="en-US" sz="16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008510" y="728823"/>
            <a:ext cx="190459" cy="2253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1</a:t>
            </a:r>
            <a:endParaRPr lang="ko-KR" altLang="en-US" sz="14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8508" y="728825"/>
            <a:ext cx="4993378" cy="293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3" name="TextBox 12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벤치마킹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지원하기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356" y="4572014"/>
            <a:ext cx="671517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채용공고에서 알맞은 기업을 검색 후 온라인 지원을 클릭하여 지원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온라인 지원을 하면 이력서는 자동으로 포함되고 제목을 지정하여 지원하기를 누르면 지원성공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알림창이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뜨고 지원이 완료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58402" name="Picture 2"/>
          <p:cNvPicPr>
            <a:picLocks noChangeAspect="1" noChangeArrowheads="1"/>
          </p:cNvPicPr>
          <p:nvPr/>
        </p:nvPicPr>
        <p:blipFill>
          <a:blip r:embed="rId3" cstate="print"/>
          <a:srcRect b="11580"/>
          <a:stretch>
            <a:fillRect/>
          </a:stretch>
        </p:blipFill>
        <p:spPr bwMode="auto">
          <a:xfrm>
            <a:off x="1785918" y="0"/>
            <a:ext cx="438874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3428992" y="3357568"/>
            <a:ext cx="642942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1357304"/>
            <a:ext cx="3857652" cy="30660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>
            <a:stCxn id="14" idx="3"/>
          </p:cNvCxnSpPr>
          <p:nvPr/>
        </p:nvCxnSpPr>
        <p:spPr>
          <a:xfrm flipV="1">
            <a:off x="4071934" y="2071684"/>
            <a:ext cx="1071570" cy="13930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마이페이지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356" y="4714890"/>
            <a:ext cx="514353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지원현황에서는 내가 지원한 기업을 볼 수 있고 지원날짜와 열람여부를 알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기업이 내 지원서를 열람했을 시 열람 여부가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N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에서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Y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로 바뀌게 됨 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389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428610"/>
            <a:ext cx="5705469" cy="411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마이페이지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356" y="4786328"/>
            <a:ext cx="37147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비밀번호를 넣으면 회원탈퇴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368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1285866"/>
            <a:ext cx="4857784" cy="220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채용정보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" name="Picture 4" descr="C:\Users\User\Desktop\alggo\상세보기1.png"/>
          <p:cNvPicPr>
            <a:picLocks noChangeAspect="1" noChangeArrowheads="1"/>
          </p:cNvPicPr>
          <p:nvPr/>
        </p:nvPicPr>
        <p:blipFill>
          <a:blip r:embed="rId3" cstate="print"/>
          <a:srcRect l="20730" r="20270" b="23459"/>
          <a:stretch>
            <a:fillRect/>
          </a:stretch>
        </p:blipFill>
        <p:spPr bwMode="auto">
          <a:xfrm>
            <a:off x="1714480" y="0"/>
            <a:ext cx="5090594" cy="371475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C:\Users\User\Desktop\alggo\상세보기4.png"/>
          <p:cNvPicPr>
            <a:picLocks noChangeAspect="1" noChangeArrowheads="1"/>
          </p:cNvPicPr>
          <p:nvPr/>
        </p:nvPicPr>
        <p:blipFill>
          <a:blip r:embed="rId4" cstate="print"/>
          <a:srcRect l="22325" t="1654" r="20934"/>
          <a:stretch>
            <a:fillRect/>
          </a:stretch>
        </p:blipFill>
        <p:spPr bwMode="auto">
          <a:xfrm>
            <a:off x="5187254" y="1285866"/>
            <a:ext cx="3956746" cy="3857634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857356" y="4500576"/>
            <a:ext cx="55721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근무지 및 업무조건 상세열람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다음지도 </a:t>
            </a:r>
            <a:r>
              <a:rPr lang="en-US" altLang="ko-KR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api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사용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채용정보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5" name="Picture 2" descr="C:\Users\User\Desktop\alggo\상세보기1.png"/>
          <p:cNvPicPr>
            <a:picLocks noChangeAspect="1" noChangeArrowheads="1"/>
          </p:cNvPicPr>
          <p:nvPr/>
        </p:nvPicPr>
        <p:blipFill>
          <a:blip r:embed="rId3" cstate="print"/>
          <a:srcRect l="19298" r="18421" b="1754"/>
          <a:stretch>
            <a:fillRect/>
          </a:stretch>
        </p:blipFill>
        <p:spPr bwMode="auto">
          <a:xfrm>
            <a:off x="1857356" y="285734"/>
            <a:ext cx="4057143" cy="360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3" descr="C:\Users\User\Desktop\alggo\상세보기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2214542"/>
            <a:ext cx="3822776" cy="26325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Picture 4" descr="C:\Users\User\Desktop\alggo\상세보기3.png"/>
          <p:cNvPicPr>
            <a:picLocks noChangeAspect="1" noChangeArrowheads="1"/>
          </p:cNvPicPr>
          <p:nvPr/>
        </p:nvPicPr>
        <p:blipFill>
          <a:blip r:embed="rId5" cstate="print"/>
          <a:srcRect l="38270" r="38475" b="87007"/>
          <a:stretch>
            <a:fillRect/>
          </a:stretch>
        </p:blipFill>
        <p:spPr bwMode="auto">
          <a:xfrm>
            <a:off x="6000760" y="500030"/>
            <a:ext cx="2500330" cy="785818"/>
          </a:xfrm>
          <a:prstGeom prst="rect">
            <a:avLst/>
          </a:prstGeom>
          <a:noFill/>
          <a:effectLst/>
        </p:spPr>
      </p:pic>
      <p:cxnSp>
        <p:nvCxnSpPr>
          <p:cNvPr id="18" name="직선 화살표 연결선 17"/>
          <p:cNvCxnSpPr/>
          <p:nvPr/>
        </p:nvCxnSpPr>
        <p:spPr>
          <a:xfrm flipV="1">
            <a:off x="4929190" y="785782"/>
            <a:ext cx="1071570" cy="809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857620" y="928658"/>
            <a:ext cx="1571636" cy="15002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57356" y="4500576"/>
            <a:ext cx="55721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채용정보 상세보기에서 인쇄 및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URL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복사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채용정보  리스트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7356" y="4500576"/>
            <a:ext cx="55721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채용정보 기본검색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기업명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채용제목으로 검색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214296"/>
            <a:ext cx="5967415" cy="4309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채용정보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7356" y="4500576"/>
            <a:ext cx="55721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채용정보 기본검색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기업명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채용제목으로 검색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142858"/>
            <a:ext cx="6989197" cy="3838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3714758"/>
            <a:ext cx="4143367" cy="6196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/>
          <p:nvPr/>
        </p:nvCxnSpPr>
        <p:spPr>
          <a:xfrm>
            <a:off x="3643306" y="2714626"/>
            <a:ext cx="1143008" cy="10001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0"/>
            <a:ext cx="5643602" cy="476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채용정보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3702" y="4881890"/>
            <a:ext cx="250029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기본검색에서 조건을 추가하여 상세검색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72330" y="4429138"/>
            <a:ext cx="1000132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43900" y="4000510"/>
            <a:ext cx="857255" cy="3847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>
            <a:stCxn id="10243" idx="1"/>
            <a:endCxn id="7" idx="0"/>
          </p:cNvCxnSpPr>
          <p:nvPr/>
        </p:nvCxnSpPr>
        <p:spPr>
          <a:xfrm rot="10800000" flipV="1">
            <a:off x="7572396" y="4192886"/>
            <a:ext cx="571504" cy="2362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채용정보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71420"/>
            <a:ext cx="6286544" cy="4245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143768" y="4572014"/>
            <a:ext cx="185738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지역별로 채용정보 검색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최대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5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개의 지역 선택 가능함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채용정보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00232" y="4500576"/>
            <a:ext cx="250029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직종별로 검색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최대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5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가지 직종 선택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71420"/>
            <a:ext cx="6562444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0232" y="714362"/>
            <a:ext cx="5001614" cy="3986684"/>
          </a:xfrm>
          <a:prstGeom prst="rect">
            <a:avLst/>
          </a:prstGeom>
          <a:ln w="12700" cap="sq" cmpd="sng">
            <a:solidFill>
              <a:schemeClr val="accent6"/>
            </a:solidFill>
          </a:ln>
        </p:spPr>
      </p:pic>
      <p:sp>
        <p:nvSpPr>
          <p:cNvPr id="8" name="양쪽 모서리가 잘린 사각형 7">
            <a:hlinkClick r:id="rId4"/>
          </p:cNvPr>
          <p:cNvSpPr/>
          <p:nvPr/>
        </p:nvSpPr>
        <p:spPr>
          <a:xfrm>
            <a:off x="3523898" y="385944"/>
            <a:ext cx="3486223" cy="313491"/>
          </a:xfrm>
          <a:prstGeom prst="snip2Same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2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http://www.alba.co.kr/</a:t>
            </a:r>
            <a:endParaRPr lang="ko-KR" altLang="en-US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9" name="양쪽 모서리가 잘린 사각형 8"/>
          <p:cNvSpPr/>
          <p:nvPr/>
        </p:nvSpPr>
        <p:spPr>
          <a:xfrm>
            <a:off x="1983665" y="381046"/>
            <a:ext cx="1639603" cy="313491"/>
          </a:xfrm>
          <a:prstGeom prst="snip2Same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latin typeface="나눔바른펜" pitchFamily="50" charset="-127"/>
                <a:ea typeface="나눔바른펜" pitchFamily="50" charset="-127"/>
              </a:rPr>
              <a:t>알바천국</a:t>
            </a:r>
            <a:endParaRPr lang="ko-KR" altLang="en-US" sz="16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07335" y="2149335"/>
            <a:ext cx="1888027" cy="274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383125" y="2021977"/>
            <a:ext cx="190459" cy="2253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1</a:t>
            </a:r>
            <a:endParaRPr lang="ko-KR" altLang="en-US" sz="14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8508" y="728826"/>
            <a:ext cx="4985052" cy="1156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012650" y="723924"/>
            <a:ext cx="190459" cy="2253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바른펜" pitchFamily="50" charset="-127"/>
                <a:ea typeface="나눔바른펜" pitchFamily="50" charset="-127"/>
              </a:rPr>
              <a:t>2</a:t>
            </a:r>
            <a:endParaRPr lang="ko-KR" altLang="en-US" sz="14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10119" y="1081502"/>
            <a:ext cx="1813546" cy="3614952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arenR"/>
            </a:pPr>
            <a:r>
              <a:rPr lang="ko-KR" altLang="en-US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크기가 변하는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검색창</a:t>
            </a:r>
            <a: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100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포커싱되는</a:t>
            </a:r>
            <a:r>
              <a:rPr lang="ko-KR" altLang="en-US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검색창은</a:t>
            </a:r>
            <a:r>
              <a:rPr lang="en-US" altLang="ko-KR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다른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검색창을</a:t>
            </a:r>
            <a:r>
              <a:rPr lang="ko-KR" altLang="en-US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밀어냄</a:t>
            </a:r>
            <a:endParaRPr lang="en-US" altLang="ko-KR" sz="12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arenR"/>
            </a:pPr>
            <a:endParaRPr lang="en-US" altLang="ko-KR" sz="12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헤더의 일부인 광고</a:t>
            </a:r>
            <a: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가장 비중 있는 광고는</a:t>
            </a:r>
            <a:r>
              <a:rPr lang="en-US" altLang="ko-KR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헤더의 일부에 사용됨</a:t>
            </a:r>
            <a:r>
              <a:rPr lang="en-US" altLang="ko-KR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en-US" altLang="ko-KR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제거 가능</a:t>
            </a:r>
            <a:r>
              <a:rPr lang="en-US" altLang="ko-KR" sz="11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  <a:endParaRPr lang="en-US" altLang="ko-KR" sz="12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5" name="한쪽 모서리가 잘린 사각형 14"/>
          <p:cNvSpPr/>
          <p:nvPr/>
        </p:nvSpPr>
        <p:spPr>
          <a:xfrm>
            <a:off x="7010166" y="738622"/>
            <a:ext cx="1813499" cy="342882"/>
          </a:xfrm>
          <a:prstGeom prst="snip1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나눔바른펜" pitchFamily="50" charset="-127"/>
                <a:ea typeface="나눔바른펜" pitchFamily="50" charset="-127"/>
              </a:rPr>
              <a:t>주요 특징</a:t>
            </a:r>
            <a:endParaRPr lang="ko-KR" altLang="en-US" sz="16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8" name="TextBox 17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벤치마킹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41672" y="2232204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800" spc="-15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03212" y="2643188"/>
            <a:ext cx="1015022" cy="428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-  </a:t>
            </a:r>
            <a:r>
              <a:rPr lang="ko-KR" altLang="en-US" sz="16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6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00298" y="2071684"/>
            <a:ext cx="4175672" cy="1071570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8254" r="8254" b="8254"/>
          <a:stretch/>
        </p:blipFill>
        <p:spPr bwMode="auto">
          <a:xfrm>
            <a:off x="3881690" y="4170066"/>
            <a:ext cx="1381412" cy="102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249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8794" y="4881890"/>
            <a:ext cx="228601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메인페이지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상단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2592" y="0"/>
            <a:ext cx="5612745" cy="478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8794" y="4714890"/>
            <a:ext cx="228601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메인페이지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하단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0"/>
            <a:ext cx="6286544" cy="453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r="11401" b="2273"/>
          <a:stretch>
            <a:fillRect/>
          </a:stretch>
        </p:blipFill>
        <p:spPr bwMode="auto">
          <a:xfrm>
            <a:off x="2143108" y="857238"/>
            <a:ext cx="6715172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14546" y="4572014"/>
            <a:ext cx="331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200" dirty="0" smtClean="0">
                <a:latin typeface="나눔바른펜" pitchFamily="50" charset="-127"/>
                <a:ea typeface="나눔바른펜" pitchFamily="50" charset="-127"/>
              </a:rPr>
              <a:t>랜덤 배너 구현</a:t>
            </a:r>
            <a:endParaRPr lang="en-US" altLang="ko-KR" sz="12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200" dirty="0" smtClean="0">
                <a:latin typeface="나눔바른펜" pitchFamily="50" charset="-127"/>
                <a:ea typeface="나눔바른펜" pitchFamily="50" charset="-127"/>
              </a:rPr>
              <a:t>Refresh </a:t>
            </a:r>
            <a:r>
              <a:rPr lang="ko-KR" altLang="en-US" sz="1200" dirty="0" smtClean="0">
                <a:latin typeface="나눔바른펜" pitchFamily="50" charset="-127"/>
                <a:ea typeface="나눔바른펜" pitchFamily="50" charset="-127"/>
              </a:rPr>
              <a:t>할 때마다 다른 배너 출력</a:t>
            </a:r>
            <a:endParaRPr lang="ko-KR" altLang="en-US" sz="12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43108" y="857238"/>
            <a:ext cx="554042" cy="15716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714612" y="857238"/>
            <a:ext cx="3143272" cy="92869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286644" y="2071684"/>
            <a:ext cx="1571636" cy="92869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3143254"/>
            <a:ext cx="395461" cy="125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직선 화살표 연결선 34"/>
          <p:cNvCxnSpPr>
            <a:stCxn id="31" idx="2"/>
            <a:endCxn id="34" idx="0"/>
          </p:cNvCxnSpPr>
          <p:nvPr/>
        </p:nvCxnSpPr>
        <p:spPr>
          <a:xfrm rot="5400000">
            <a:off x="2059013" y="2782138"/>
            <a:ext cx="714380" cy="7852"/>
          </a:xfrm>
          <a:prstGeom prst="straightConnector1">
            <a:avLst/>
          </a:prstGeom>
          <a:ln w="95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406434"/>
            <a:ext cx="1447810" cy="73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직선 화살표 연결선 36"/>
          <p:cNvCxnSpPr>
            <a:stCxn id="33" idx="2"/>
            <a:endCxn id="36" idx="0"/>
          </p:cNvCxnSpPr>
          <p:nvPr/>
        </p:nvCxnSpPr>
        <p:spPr>
          <a:xfrm rot="5400000">
            <a:off x="7267040" y="3601012"/>
            <a:ext cx="1406056" cy="204789"/>
          </a:xfrm>
          <a:prstGeom prst="straightConnector1">
            <a:avLst/>
          </a:prstGeom>
          <a:ln w="95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356" y="71420"/>
            <a:ext cx="2714644" cy="6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9" name="직선 화살표 연결선 38"/>
          <p:cNvCxnSpPr>
            <a:stCxn id="32" idx="0"/>
            <a:endCxn id="38" idx="1"/>
          </p:cNvCxnSpPr>
          <p:nvPr/>
        </p:nvCxnSpPr>
        <p:spPr>
          <a:xfrm rot="5400000" flipH="1" flipV="1">
            <a:off x="5129185" y="-442933"/>
            <a:ext cx="457235" cy="2143108"/>
          </a:xfrm>
          <a:prstGeom prst="straightConnector1">
            <a:avLst/>
          </a:prstGeom>
          <a:ln w="95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85984" y="928676"/>
            <a:ext cx="5500726" cy="64294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6" idx="2"/>
          </p:cNvCxnSpPr>
          <p:nvPr/>
        </p:nvCxnSpPr>
        <p:spPr>
          <a:xfrm rot="5400000">
            <a:off x="4411265" y="1875230"/>
            <a:ext cx="928694" cy="321471"/>
          </a:xfrm>
          <a:prstGeom prst="straightConnector1">
            <a:avLst/>
          </a:prstGeom>
          <a:ln w="95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rot="10800000" flipV="1">
            <a:off x="7303510" y="5357849"/>
            <a:ext cx="2269150" cy="844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71670" y="4500576"/>
            <a:ext cx="2786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슬라이드 배너 구현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좌측으로 자동이동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마우스커서 위치 시 정지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3429006"/>
            <a:ext cx="620242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0"/>
            <a:ext cx="7008016" cy="3143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2357422" y="2500312"/>
            <a:ext cx="6072230" cy="642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57422" y="3429006"/>
            <a:ext cx="6072230" cy="642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2"/>
            <a:endCxn id="22" idx="0"/>
          </p:cNvCxnSpPr>
          <p:nvPr/>
        </p:nvCxnSpPr>
        <p:spPr>
          <a:xfrm rot="5400000">
            <a:off x="5250661" y="3286130"/>
            <a:ext cx="285752" cy="1588"/>
          </a:xfrm>
          <a:prstGeom prst="straightConnector1">
            <a:avLst/>
          </a:prstGeom>
          <a:ln w="95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rot="10800000" flipV="1">
            <a:off x="7303510" y="5357849"/>
            <a:ext cx="2269150" cy="844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57356" y="4881890"/>
            <a:ext cx="3357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각각의 배너들은 해당 회사의 채용정보 페이지에 링크되어 있음 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285734"/>
            <a:ext cx="6376971" cy="681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3" name="직선 화살표 연결선 12"/>
          <p:cNvCxnSpPr/>
          <p:nvPr/>
        </p:nvCxnSpPr>
        <p:spPr>
          <a:xfrm rot="5400000">
            <a:off x="6750859" y="892957"/>
            <a:ext cx="571504" cy="500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36" y="1428742"/>
            <a:ext cx="4376731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50" y="0"/>
            <a:ext cx="5357850" cy="4609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2786050" y="1000114"/>
            <a:ext cx="428628" cy="11430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29520" y="0"/>
            <a:ext cx="785818" cy="13573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14546" y="4643452"/>
            <a:ext cx="2928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위치고정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내비게이션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페이지를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스크롤링해도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내비게이션의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위치는 고정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0"/>
            <a:ext cx="5286412" cy="454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7500958" y="4214824"/>
            <a:ext cx="388850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</p:cNvCxnSpPr>
          <p:nvPr/>
        </p:nvCxnSpPr>
        <p:spPr>
          <a:xfrm rot="5400000" flipH="1" flipV="1">
            <a:off x="5597914" y="2097467"/>
            <a:ext cx="4214826" cy="19889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29488" y="4572014"/>
            <a:ext cx="1500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클릭 시 화면상단으로 이동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5918" y="4643452"/>
            <a:ext cx="4214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일정 위치에서 등장하는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Top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버튼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최상단에서는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Top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버튼이 안 보이지만 일정 이상 이동 시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Top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버튼이 보임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846" y="285734"/>
            <a:ext cx="1783972" cy="19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5918" y="4572014"/>
            <a:ext cx="4214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지역별 공고 링크 구현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지도 상의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지역명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클릭 시 해당되는 지역의 공고페이지로 이동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7586" y="571486"/>
            <a:ext cx="5716414" cy="417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2714612" y="785800"/>
            <a:ext cx="285752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  <a:endCxn id="12" idx="1"/>
          </p:cNvCxnSpPr>
          <p:nvPr/>
        </p:nvCxnSpPr>
        <p:spPr>
          <a:xfrm rot="16200000" flipH="1">
            <a:off x="2018092" y="1839510"/>
            <a:ext cx="2393173" cy="714380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571868" y="2428874"/>
            <a:ext cx="357190" cy="19288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955447"/>
            <a:ext cx="6000792" cy="4188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0"/>
            <a:ext cx="5715008" cy="937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57620" y="214296"/>
            <a:ext cx="1143008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 rot="5400000">
            <a:off x="4036215" y="464329"/>
            <a:ext cx="428628" cy="357190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786710" y="4429138"/>
            <a:ext cx="157160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채용리스트</a:t>
            </a:r>
          </a:p>
          <a:p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jquery-ui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Widgets:Tabs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</a:t>
            </a:r>
          </a:p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Effects:Toggle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class)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001.jp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0232" y="714362"/>
            <a:ext cx="5001613" cy="3986684"/>
          </a:xfrm>
          <a:prstGeom prst="rect">
            <a:avLst/>
          </a:prstGeom>
          <a:ln w="12700" cap="sq" cmpd="sng">
            <a:solidFill>
              <a:schemeClr val="accent6"/>
            </a:solidFill>
          </a:ln>
        </p:spPr>
      </p:pic>
      <p:sp>
        <p:nvSpPr>
          <p:cNvPr id="7" name="양쪽 모서리가 잘린 사각형 6">
            <a:hlinkClick r:id="rId5"/>
          </p:cNvPr>
          <p:cNvSpPr/>
          <p:nvPr/>
        </p:nvSpPr>
        <p:spPr>
          <a:xfrm>
            <a:off x="3523898" y="385944"/>
            <a:ext cx="3486223" cy="313492"/>
          </a:xfrm>
          <a:prstGeom prst="snip2Same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2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http://weban.jp/tohoku/</a:t>
            </a:r>
            <a:endParaRPr lang="ko-KR" altLang="en-US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8" name="양쪽 모서리가 잘린 사각형 7"/>
          <p:cNvSpPr/>
          <p:nvPr/>
        </p:nvSpPr>
        <p:spPr>
          <a:xfrm>
            <a:off x="1983665" y="381046"/>
            <a:ext cx="1639603" cy="313492"/>
          </a:xfrm>
          <a:prstGeom prst="snip2Same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나눔바른펜" pitchFamily="50" charset="-127"/>
                <a:ea typeface="나눔바른펜" pitchFamily="50" charset="-127"/>
              </a:rPr>
              <a:t>앙</a:t>
            </a:r>
            <a:r>
              <a:rPr lang="en-US" altLang="ko-KR" sz="1600" b="1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600" b="1" dirty="0" smtClean="0">
                <a:latin typeface="나눔바른펜" pitchFamily="50" charset="-127"/>
                <a:ea typeface="나눔바른펜" pitchFamily="50" charset="-127"/>
              </a:rPr>
              <a:t>일본</a:t>
            </a:r>
            <a:r>
              <a:rPr lang="en-US" altLang="ko-KR" sz="1600" b="1" dirty="0" smtClean="0"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16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10119" y="1081502"/>
            <a:ext cx="1813546" cy="361495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arenR"/>
            </a:pPr>
            <a:r>
              <a:rPr lang="ko-KR" altLang="en-US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지역별</a:t>
            </a:r>
            <a:r>
              <a:rPr lang="en-US" altLang="ko-KR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노선별</a:t>
            </a:r>
            <a:r>
              <a:rPr lang="ko-KR" altLang="en-US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검색</a:t>
            </a:r>
            <a:r>
              <a:rPr lang="en-US" altLang="ko-KR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200" b="1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내비게이션</a:t>
            </a:r>
            <a:r>
              <a:rPr lang="ko-KR" altLang="en-US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제공</a:t>
            </a:r>
            <a: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지역별</a:t>
            </a:r>
            <a: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노선별로</a:t>
            </a:r>
            <a: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쉽게 검색할 수 있도록 자체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내비게이션으로</a:t>
            </a:r>
            <a:r>
              <a:rPr lang="ko-KR" altLang="en-US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제공</a:t>
            </a:r>
            <a:endParaRPr lang="en-US" altLang="ko-KR" sz="12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7010166" y="738622"/>
            <a:ext cx="1813499" cy="342882"/>
          </a:xfrm>
          <a:prstGeom prst="snip1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나눔바른펜" pitchFamily="50" charset="-127"/>
                <a:ea typeface="나눔바른펜" pitchFamily="50" charset="-127"/>
              </a:rPr>
              <a:t>주요 특징</a:t>
            </a:r>
            <a:endParaRPr lang="ko-KR" altLang="en-US" sz="16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04727" y="1826047"/>
            <a:ext cx="2898330" cy="2008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63323" y="1757466"/>
            <a:ext cx="190459" cy="2253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1</a:t>
            </a:r>
            <a:endParaRPr lang="ko-KR" altLang="en-US" sz="14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5" name="TextBox 14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벤치마킹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71420"/>
            <a:ext cx="5715008" cy="937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29256" y="285734"/>
            <a:ext cx="785818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 rot="5400000">
            <a:off x="4982769" y="89280"/>
            <a:ext cx="428629" cy="1250164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986768"/>
            <a:ext cx="5348292" cy="415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71420"/>
            <a:ext cx="7283213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8794" y="4714890"/>
            <a:ext cx="4214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Bottom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부분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회사소개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00364" y="214296"/>
            <a:ext cx="571504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 rot="5400000">
            <a:off x="2786050" y="428610"/>
            <a:ext cx="500066" cy="500066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1071552"/>
            <a:ext cx="6902005" cy="276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71420"/>
            <a:ext cx="7283213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8794" y="4714890"/>
            <a:ext cx="4214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Bottom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부분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제휴 및 배너광고 문의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페이지로 이동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43306" y="214296"/>
            <a:ext cx="1214446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 rot="5400000">
            <a:off x="3554009" y="232156"/>
            <a:ext cx="500067" cy="892974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36" y="928676"/>
            <a:ext cx="5715040" cy="377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71420"/>
            <a:ext cx="7283213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8794" y="4714890"/>
            <a:ext cx="4214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Bottom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부분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이용약관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개인회원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기업회원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위치기반서비스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29190" y="214296"/>
            <a:ext cx="500066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5918" y="714362"/>
            <a:ext cx="5094590" cy="262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488" y="1214428"/>
            <a:ext cx="555967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6" cstate="print"/>
          <a:srcRect r="5429"/>
          <a:stretch>
            <a:fillRect/>
          </a:stretch>
        </p:blipFill>
        <p:spPr bwMode="auto">
          <a:xfrm>
            <a:off x="4000496" y="1714494"/>
            <a:ext cx="5143504" cy="2894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>
            <a:stCxn id="10" idx="2"/>
          </p:cNvCxnSpPr>
          <p:nvPr/>
        </p:nvCxnSpPr>
        <p:spPr>
          <a:xfrm rot="5400000">
            <a:off x="4661298" y="410751"/>
            <a:ext cx="500066" cy="535785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71420"/>
            <a:ext cx="7283213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8794" y="4714890"/>
            <a:ext cx="4214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Bottom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부분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개인정보처리방침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인증서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72132" y="214296"/>
            <a:ext cx="857256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7" y="714362"/>
            <a:ext cx="5214974" cy="263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72330" y="2310578"/>
            <a:ext cx="1863863" cy="27376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>
            <a:stCxn id="10" idx="2"/>
          </p:cNvCxnSpPr>
          <p:nvPr/>
        </p:nvCxnSpPr>
        <p:spPr>
          <a:xfrm rot="5400000">
            <a:off x="5572132" y="357172"/>
            <a:ext cx="357190" cy="500066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71420"/>
            <a:ext cx="7283213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8794" y="4714890"/>
            <a:ext cx="4214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Bottom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부분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고객센터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(FAQ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로 연결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72264" y="214296"/>
            <a:ext cx="500066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785800"/>
            <a:ext cx="4486278" cy="3725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>
            <a:stCxn id="10" idx="2"/>
          </p:cNvCxnSpPr>
          <p:nvPr/>
        </p:nvCxnSpPr>
        <p:spPr>
          <a:xfrm rot="5400000">
            <a:off x="6340091" y="446470"/>
            <a:ext cx="500067" cy="464346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71420"/>
            <a:ext cx="7283213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8794" y="4714890"/>
            <a:ext cx="4214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Bottom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부분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회사소개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5206" y="214296"/>
            <a:ext cx="500066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 rot="5400000">
            <a:off x="7197346" y="517909"/>
            <a:ext cx="357192" cy="178595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571486"/>
            <a:ext cx="4154567" cy="402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571486"/>
            <a:ext cx="27263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571486"/>
            <a:ext cx="287020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직선 화살표 연결선 6"/>
          <p:cNvCxnSpPr>
            <a:stCxn id="5" idx="3"/>
            <a:endCxn id="6" idx="1"/>
          </p:cNvCxnSpPr>
          <p:nvPr/>
        </p:nvCxnSpPr>
        <p:spPr>
          <a:xfrm>
            <a:off x="4940893" y="1250147"/>
            <a:ext cx="845553" cy="789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57554" y="2000246"/>
            <a:ext cx="714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로그인 전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00892" y="2000246"/>
            <a:ext cx="714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로그인 후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0430" y="2643188"/>
            <a:ext cx="2928958" cy="1227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500826" y="3214692"/>
            <a:ext cx="1357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바른펜" pitchFamily="50" charset="-127"/>
                <a:ea typeface="나눔바른펜" pitchFamily="50" charset="-127"/>
              </a:rPr>
              <a:t>로그인 실패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28794" y="4500576"/>
            <a:ext cx="4214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로그인 화면의 변화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 t="18756"/>
          <a:stretch>
            <a:fillRect/>
          </a:stretch>
        </p:blipFill>
        <p:spPr bwMode="auto">
          <a:xfrm>
            <a:off x="1928794" y="500048"/>
            <a:ext cx="6929486" cy="434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0"/>
            <a:ext cx="6858048" cy="43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8860" y="71420"/>
            <a:ext cx="1714512" cy="2143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2"/>
          </p:cNvCxnSpPr>
          <p:nvPr/>
        </p:nvCxnSpPr>
        <p:spPr>
          <a:xfrm rot="5400000">
            <a:off x="2678903" y="-107163"/>
            <a:ext cx="214299" cy="1000129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57356" y="4881890"/>
            <a:ext cx="2786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채용정보 클릭 시 해당되는 채용정보 페이지로 이동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0"/>
            <a:ext cx="6858048" cy="43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6248" y="71420"/>
            <a:ext cx="571504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6" idx="2"/>
          </p:cNvCxnSpPr>
          <p:nvPr/>
        </p:nvCxnSpPr>
        <p:spPr>
          <a:xfrm rot="5400000">
            <a:off x="3500430" y="71420"/>
            <a:ext cx="857256" cy="1285884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28794" y="4643452"/>
            <a:ext cx="3071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알바토크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클릭시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알바토크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자유게시판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)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으로 이동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1142990"/>
            <a:ext cx="6253177" cy="333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001.jp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0232" y="714362"/>
            <a:ext cx="5001613" cy="3986684"/>
          </a:xfrm>
          <a:prstGeom prst="rect">
            <a:avLst/>
          </a:prstGeom>
          <a:ln w="12700" cap="sq" cmpd="sng">
            <a:solidFill>
              <a:schemeClr val="accent6"/>
            </a:solidFill>
          </a:ln>
        </p:spPr>
      </p:pic>
      <p:sp>
        <p:nvSpPr>
          <p:cNvPr id="7" name="양쪽 모서리가 잘린 사각형 6">
            <a:hlinkClick r:id="rId5"/>
          </p:cNvPr>
          <p:cNvSpPr/>
          <p:nvPr/>
        </p:nvSpPr>
        <p:spPr>
          <a:xfrm>
            <a:off x="3523898" y="385944"/>
            <a:ext cx="3486223" cy="313492"/>
          </a:xfrm>
          <a:prstGeom prst="snip2Same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2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https://townwork.net/</a:t>
            </a:r>
            <a:endParaRPr lang="ko-KR" altLang="en-US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8" name="양쪽 모서리가 잘린 사각형 7"/>
          <p:cNvSpPr/>
          <p:nvPr/>
        </p:nvSpPr>
        <p:spPr>
          <a:xfrm>
            <a:off x="1983665" y="381046"/>
            <a:ext cx="1639603" cy="313492"/>
          </a:xfrm>
          <a:prstGeom prst="snip2Same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나눔바른펜" pitchFamily="50" charset="-127"/>
                <a:ea typeface="나눔바른펜" pitchFamily="50" charset="-127"/>
              </a:rPr>
              <a:t>타운워크</a:t>
            </a:r>
            <a:r>
              <a:rPr lang="en-US" altLang="ko-KR" sz="1600" b="1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600" b="1" dirty="0" smtClean="0">
                <a:latin typeface="나눔바른펜" pitchFamily="50" charset="-127"/>
                <a:ea typeface="나눔바른펜" pitchFamily="50" charset="-127"/>
              </a:rPr>
              <a:t>일본</a:t>
            </a:r>
            <a:r>
              <a:rPr lang="en-US" altLang="ko-KR" sz="1600" b="1" dirty="0" smtClean="0"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16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10119" y="1081502"/>
            <a:ext cx="1813546" cy="361495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arenR"/>
            </a:pPr>
            <a:r>
              <a:rPr lang="ko-KR" altLang="en-US" sz="1200" b="1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노선별</a:t>
            </a:r>
            <a:r>
              <a:rPr lang="ko-KR" altLang="en-US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 정보를</a:t>
            </a:r>
            <a:r>
              <a:rPr lang="en-US" altLang="ko-KR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아코디언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위젯으로</a:t>
            </a:r>
            <a:r>
              <a:rPr lang="en-US" altLang="ko-KR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200" b="1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정리</a:t>
            </a:r>
            <a: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보다 단순하면서도</a:t>
            </a:r>
            <a: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보기 좋게 정리</a:t>
            </a:r>
            <a:endParaRPr lang="en-US" altLang="ko-KR" sz="12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7010166" y="738622"/>
            <a:ext cx="1813499" cy="342882"/>
          </a:xfrm>
          <a:prstGeom prst="snip1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나눔바른펜" pitchFamily="50" charset="-127"/>
                <a:ea typeface="나눔바른펜" pitchFamily="50" charset="-127"/>
              </a:rPr>
              <a:t>주요 특징</a:t>
            </a:r>
            <a:endParaRPr lang="ko-KR" altLang="en-US" sz="16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62693" y="3285743"/>
            <a:ext cx="2674748" cy="1391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55042" y="3177976"/>
            <a:ext cx="190459" cy="2253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1</a:t>
            </a:r>
            <a:endParaRPr lang="ko-KR" altLang="en-US" sz="14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5" name="TextBox 14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벤치마킹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50" y="642924"/>
            <a:ext cx="5238757" cy="4202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32" y="0"/>
            <a:ext cx="6858048" cy="43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29190" y="71420"/>
            <a:ext cx="571504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rot="10800000" flipV="1">
            <a:off x="3857620" y="285734"/>
            <a:ext cx="1357322" cy="357190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00232" y="4786328"/>
            <a:ext cx="3643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인재정보 클릭 시 인재정보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이력서리스트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)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로 이동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0"/>
            <a:ext cx="6858048" cy="43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0694" y="71420"/>
            <a:ext cx="1071570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000232" y="4786328"/>
            <a:ext cx="3643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각각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FAQ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와 공지사항 페이지로 이동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500048"/>
            <a:ext cx="4614095" cy="394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7939" y="1743030"/>
            <a:ext cx="4636061" cy="340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0"/>
            <a:ext cx="6858048" cy="43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43768" y="71420"/>
            <a:ext cx="642942" cy="2143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6" idx="2"/>
          </p:cNvCxnSpPr>
          <p:nvPr/>
        </p:nvCxnSpPr>
        <p:spPr>
          <a:xfrm rot="5400000">
            <a:off x="6375806" y="-375035"/>
            <a:ext cx="428647" cy="1750221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86644" y="4429138"/>
            <a:ext cx="17859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로그인 해야 공고등록 가능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로그인 상태에서 클릭 시 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 공고등록 페이지로 이동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817532"/>
            <a:ext cx="4714879" cy="432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785800"/>
            <a:ext cx="199177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32" y="0"/>
            <a:ext cx="6858048" cy="43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22" y="642924"/>
            <a:ext cx="4624391" cy="397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86710" y="71420"/>
            <a:ext cx="642942" cy="2143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7965304" y="392892"/>
            <a:ext cx="428630" cy="214314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2"/>
          </p:cNvCxnSpPr>
          <p:nvPr/>
        </p:nvCxnSpPr>
        <p:spPr>
          <a:xfrm rot="5400000">
            <a:off x="7018748" y="-375035"/>
            <a:ext cx="428647" cy="1750221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" idx="1"/>
          </p:cNvCxnSpPr>
          <p:nvPr/>
        </p:nvCxnSpPr>
        <p:spPr>
          <a:xfrm rot="10800000">
            <a:off x="6429388" y="857239"/>
            <a:ext cx="642942" cy="250033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86644" y="4429138"/>
            <a:ext cx="17859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로그인 해야 공고등록 가능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로그인 상태에서 클릭 시 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 공고등록 페이지로 이동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5140" y="4000510"/>
            <a:ext cx="19288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회원정보 수정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클릭시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회원정보 페이지로 이동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페이지 내에서 수정 가능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0" y="214296"/>
            <a:ext cx="2298696" cy="108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5918" y="714362"/>
            <a:ext cx="4711383" cy="3942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6929454" y="1000114"/>
            <a:ext cx="1143008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rot="10800000" flipV="1">
            <a:off x="6500826" y="1142990"/>
            <a:ext cx="430390" cy="285752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142858"/>
            <a:ext cx="2489477" cy="1178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5286380" y="928676"/>
            <a:ext cx="743544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2"/>
            <a:endCxn id="10" idx="0"/>
          </p:cNvCxnSpPr>
          <p:nvPr/>
        </p:nvCxnSpPr>
        <p:spPr>
          <a:xfrm rot="5400000">
            <a:off x="4829324" y="1600046"/>
            <a:ext cx="1143008" cy="514648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992" y="2428874"/>
            <a:ext cx="3429024" cy="104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2000232" y="4286262"/>
            <a:ext cx="2571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100" dirty="0" smtClean="0"/>
              <a:t>로그아웃 </a:t>
            </a:r>
            <a:r>
              <a:rPr lang="ko-KR" altLang="en-US" sz="1100" dirty="0" err="1" smtClean="0"/>
              <a:t>클릭시</a:t>
            </a:r>
            <a:r>
              <a:rPr lang="ko-KR" altLang="en-US" sz="1100" dirty="0" smtClean="0"/>
              <a:t> 로그아웃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3194" y="214296"/>
            <a:ext cx="5600806" cy="385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5918" y="1500180"/>
            <a:ext cx="1714512" cy="862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857356" y="1785932"/>
            <a:ext cx="357190" cy="10715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rot="5400000" flipH="1" flipV="1">
            <a:off x="2107388" y="464332"/>
            <a:ext cx="1500201" cy="1285883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214546" y="1946668"/>
            <a:ext cx="1357322" cy="982272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857356" y="1857370"/>
            <a:ext cx="357190" cy="1728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00232" y="4429138"/>
            <a:ext cx="4429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슈퍼 채용공고와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그랜드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채용공고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채용공고 작성시 서비스등록 선택에</a:t>
            </a:r>
            <a:r>
              <a:rPr lang="en-US" altLang="ko-KR" sz="11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따라 메인 페이지의 각각 다른 공간에 게재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메인페이지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74" y="71420"/>
            <a:ext cx="2458306" cy="107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6429388" y="683710"/>
            <a:ext cx="373676" cy="1735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29388" y="857238"/>
            <a:ext cx="373676" cy="1735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6050" y="1357304"/>
            <a:ext cx="6143639" cy="30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>
            <a:stCxn id="6" idx="1"/>
          </p:cNvCxnSpPr>
          <p:nvPr/>
        </p:nvCxnSpPr>
        <p:spPr>
          <a:xfrm rot="10800000" flipV="1">
            <a:off x="3857620" y="770474"/>
            <a:ext cx="2571768" cy="658268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</p:cNvCxnSpPr>
          <p:nvPr/>
        </p:nvCxnSpPr>
        <p:spPr>
          <a:xfrm>
            <a:off x="6803064" y="944002"/>
            <a:ext cx="983646" cy="443954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28794" y="4429138"/>
            <a:ext cx="4429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스페셜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채용공고와 스피드 채용공고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채용공고 작성시 서비스등록 선택에</a:t>
            </a:r>
            <a:r>
              <a:rPr lang="en-US" altLang="ko-KR" sz="11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따라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메인페이지의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각각 다른 공간에 게재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89" y="3405366"/>
            <a:ext cx="2376602" cy="17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43240" y="1857370"/>
            <a:ext cx="257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나눔바른펜" pitchFamily="50" charset="-127"/>
                <a:ea typeface="나눔바른펜" pitchFamily="50" charset="-127"/>
              </a:rPr>
              <a:t>THANK YOU</a:t>
            </a:r>
            <a:endParaRPr lang="ko-KR" altLang="en-US" sz="44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9253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61641" y="1966890"/>
            <a:ext cx="2345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4. </a:t>
            </a:r>
            <a:r>
              <a:rPr lang="ko-KR" altLang="en-US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사이트</a:t>
            </a:r>
            <a:r>
              <a:rPr lang="en-US" altLang="ko-KR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구성</a:t>
            </a:r>
            <a:endParaRPr lang="ko-KR" altLang="en-US" sz="3600" spc="-15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913" y="2786064"/>
            <a:ext cx="7425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eXERED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DB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UseCase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사이트맵</a:t>
            </a:r>
            <a:endParaRPr lang="ko-KR" altLang="en-US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428860" y="1714494"/>
            <a:ext cx="4211864" cy="1095998"/>
            <a:chOff x="2484560" y="1979808"/>
            <a:chExt cx="4211864" cy="1095998"/>
          </a:xfrm>
        </p:grpSpPr>
        <p:sp>
          <p:nvSpPr>
            <p:cNvPr id="20" name="직사각형 19"/>
            <p:cNvSpPr/>
            <p:nvPr/>
          </p:nvSpPr>
          <p:spPr>
            <a:xfrm>
              <a:off x="2484560" y="2069238"/>
              <a:ext cx="4175672" cy="1006568"/>
            </a:xfrm>
            <a:prstGeom prst="rect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rot="298886">
              <a:off x="2520752" y="2051816"/>
              <a:ext cx="4175672" cy="1006568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rot="21266016">
              <a:off x="2517595" y="1979808"/>
              <a:ext cx="4175672" cy="1006568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8254" r="8254" b="8254"/>
          <a:stretch/>
        </p:blipFill>
        <p:spPr bwMode="auto">
          <a:xfrm>
            <a:off x="3881690" y="4170066"/>
            <a:ext cx="1381412" cy="102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249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0"/>
            <a:ext cx="486785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8" name="TextBox 17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4-1 </a:t>
            </a:r>
            <a:r>
              <a:rPr lang="en-US" altLang="ko-KR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eXERD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00562" y="0"/>
            <a:ext cx="3214710" cy="164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500562" y="1357304"/>
            <a:ext cx="347666" cy="27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29058" y="1643056"/>
            <a:ext cx="2214578" cy="178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929058" y="1643056"/>
            <a:ext cx="347666" cy="27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29058" y="3429006"/>
            <a:ext cx="2214578" cy="1714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786446" y="4867272"/>
            <a:ext cx="347666" cy="27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43636" y="1643056"/>
            <a:ext cx="1571636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786050" y="1643056"/>
            <a:ext cx="1143008" cy="2071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358082" y="1643056"/>
            <a:ext cx="347666" cy="27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86050" y="3429006"/>
            <a:ext cx="347666" cy="27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43636" y="2571750"/>
            <a:ext cx="928694" cy="2571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715140" y="2571750"/>
            <a:ext cx="347666" cy="27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86050" y="3714758"/>
            <a:ext cx="1143008" cy="1428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786050" y="4867272"/>
            <a:ext cx="347666" cy="27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5" name="Picture 3" descr="C:\Users\User\Desktop\KakaoTalk_20160923_09192431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0430" y="714362"/>
            <a:ext cx="852079" cy="822286"/>
          </a:xfrm>
          <a:prstGeom prst="rect">
            <a:avLst/>
          </a:prstGeom>
          <a:noFill/>
        </p:spPr>
      </p:pic>
      <p:sp>
        <p:nvSpPr>
          <p:cNvPr id="36" name="직사각형 35"/>
          <p:cNvSpPr/>
          <p:nvPr/>
        </p:nvSpPr>
        <p:spPr>
          <a:xfrm>
            <a:off x="3357554" y="357172"/>
            <a:ext cx="1143008" cy="1285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357554" y="357172"/>
            <a:ext cx="347666" cy="27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0" name="TextBox 9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4-1 </a:t>
            </a:r>
            <a:r>
              <a:rPr lang="en-US" altLang="ko-KR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eXERD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1670" y="35717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 smtClean="0">
                <a:latin typeface="나눔바른펜" pitchFamily="50" charset="-127"/>
                <a:ea typeface="나눔바른펜" pitchFamily="50" charset="-127"/>
              </a:rPr>
              <a:t>1</a:t>
            </a:r>
            <a:endParaRPr lang="ko-KR" altLang="en-US" sz="1600" b="1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14546" y="642924"/>
            <a:ext cx="28575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C:\Users\User\Desktop\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785800"/>
            <a:ext cx="7273826" cy="39442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214296"/>
            <a:ext cx="9144000" cy="4714908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490714" y="650181"/>
            <a:ext cx="1519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INDEX</a:t>
            </a:r>
            <a:endParaRPr lang="ko-KR" altLang="en-US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28992" y="1357304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나눔바른펜" pitchFamily="50" charset="-127"/>
                <a:ea typeface="나눔바른펜" pitchFamily="50" charset="-127"/>
              </a:rPr>
              <a:t>01</a:t>
            </a:r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 </a:t>
            </a:r>
            <a:r>
              <a:rPr lang="ko-KR" altLang="en-US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프로젝트 개요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8992" y="3357568"/>
            <a:ext cx="180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나눔바른펜" pitchFamily="50" charset="-127"/>
                <a:ea typeface="나눔바른펜" pitchFamily="50" charset="-127"/>
              </a:rPr>
              <a:t>03</a:t>
            </a:r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벤치마킹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29256" y="1357304"/>
            <a:ext cx="153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나눔바른펜" pitchFamily="50" charset="-127"/>
                <a:ea typeface="나눔바른펜" pitchFamily="50" charset="-127"/>
              </a:rPr>
              <a:t>04</a:t>
            </a:r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66"/>
                </a:solidFill>
                <a:latin typeface="나눔바른펜" pitchFamily="50" charset="-127"/>
                <a:ea typeface="나눔바른펜" pitchFamily="50" charset="-127"/>
              </a:rPr>
              <a:t>  </a:t>
            </a:r>
            <a:r>
              <a:rPr lang="ko-KR" altLang="en-US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사이트 구성</a:t>
            </a:r>
            <a:r>
              <a:rPr lang="ko-KR" altLang="en-US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66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66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86446" y="1643056"/>
            <a:ext cx="1753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eXERED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UseCase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사이트맵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29256" y="2857502"/>
            <a:ext cx="2000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나눔바른펜" pitchFamily="50" charset="-127"/>
                <a:ea typeface="나눔바른펜" pitchFamily="50" charset="-127"/>
              </a:rPr>
              <a:t>05</a:t>
            </a:r>
            <a:r>
              <a:rPr lang="ko-KR" altLang="en-US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66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66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28992" y="2214560"/>
            <a:ext cx="157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나눔바른펜" pitchFamily="50" charset="-127"/>
                <a:ea typeface="나눔바른펜" pitchFamily="50" charset="-127"/>
              </a:rPr>
              <a:t>02</a:t>
            </a:r>
            <a:r>
              <a:rPr lang="en-US" altLang="ko-KR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2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프로젝트 계획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86182" y="2500312"/>
            <a:ext cx="1753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업무분담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제작일정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주차 별 진행상황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86182" y="1643056"/>
            <a:ext cx="1753786" cy="62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사이트 개요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개발환경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86446" y="3143254"/>
            <a:ext cx="1753786" cy="62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페이지 구성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5400000">
            <a:off x="1964513" y="2607469"/>
            <a:ext cx="2357454" cy="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C:\Users\User\Desktop\KakaoTalk_20160825_1932190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500048"/>
            <a:ext cx="785818" cy="2619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3103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0" name="TextBox 9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4-1 </a:t>
            </a:r>
            <a:r>
              <a:rPr lang="en-US" altLang="ko-KR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eXERD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1670" y="35717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 smtClean="0">
                <a:latin typeface="나눔바른펜" pitchFamily="50" charset="-127"/>
                <a:ea typeface="나눔바른펜" pitchFamily="50" charset="-127"/>
              </a:rPr>
              <a:t>2</a:t>
            </a:r>
            <a:endParaRPr lang="ko-KR" altLang="en-US" sz="1600" b="1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14546" y="642924"/>
            <a:ext cx="28575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142858"/>
            <a:ext cx="5929354" cy="486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6000760" y="4929204"/>
            <a:ext cx="2286016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0" name="TextBox 9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4-1 </a:t>
            </a:r>
            <a:r>
              <a:rPr lang="en-US" altLang="ko-KR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eXERD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1670" y="35717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 smtClean="0">
                <a:latin typeface="나눔바른펜" pitchFamily="50" charset="-127"/>
                <a:ea typeface="나눔바른펜" pitchFamily="50" charset="-127"/>
              </a:rPr>
              <a:t>3</a:t>
            </a:r>
            <a:endParaRPr lang="ko-KR" altLang="en-US" sz="1600" b="1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14546" y="642924"/>
            <a:ext cx="28575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71419"/>
            <a:ext cx="6357982" cy="500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2500298" y="0"/>
            <a:ext cx="3071834" cy="142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0" name="TextBox 9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4-1 </a:t>
            </a:r>
            <a:r>
              <a:rPr lang="en-US" altLang="ko-KR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eXERD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1670" y="35717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 smtClean="0">
                <a:latin typeface="나눔바른펜" pitchFamily="50" charset="-127"/>
                <a:ea typeface="나눔바른펜" pitchFamily="50" charset="-127"/>
              </a:rPr>
              <a:t>4</a:t>
            </a:r>
            <a:endParaRPr lang="ko-KR" altLang="en-US" sz="1600" b="1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14546" y="642924"/>
            <a:ext cx="28575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b="85236"/>
          <a:stretch>
            <a:fillRect/>
          </a:stretch>
        </p:blipFill>
        <p:spPr bwMode="auto">
          <a:xfrm>
            <a:off x="5500694" y="142858"/>
            <a:ext cx="342902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t="35816"/>
          <a:stretch>
            <a:fillRect/>
          </a:stretch>
        </p:blipFill>
        <p:spPr bwMode="auto">
          <a:xfrm>
            <a:off x="5429256" y="1101992"/>
            <a:ext cx="3432578" cy="404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1" y="1571618"/>
            <a:ext cx="2928958" cy="97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3108" y="2928940"/>
            <a:ext cx="2928958" cy="1182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0" name="TextBox 9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4-1 </a:t>
            </a:r>
            <a:r>
              <a:rPr lang="en-US" altLang="ko-KR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eXERD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5918" y="7142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 smtClean="0">
                <a:latin typeface="나눔바른펜" pitchFamily="50" charset="-127"/>
                <a:ea typeface="나눔바른펜" pitchFamily="50" charset="-127"/>
              </a:rPr>
              <a:t>5</a:t>
            </a:r>
            <a:endParaRPr lang="ko-KR" altLang="en-US" sz="1600" b="1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928794" y="357172"/>
            <a:ext cx="28575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71420"/>
            <a:ext cx="3243889" cy="483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8" y="571486"/>
            <a:ext cx="3246796" cy="414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0" name="TextBox 9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4-1 </a:t>
            </a:r>
            <a:r>
              <a:rPr lang="en-US" altLang="ko-KR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eXERD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1670" y="357172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 smtClean="0">
                <a:latin typeface="나눔바른펜" pitchFamily="50" charset="-127"/>
                <a:ea typeface="나눔바른펜" pitchFamily="50" charset="-127"/>
              </a:rPr>
              <a:t>6</a:t>
            </a:r>
            <a:endParaRPr lang="ko-KR" altLang="en-US" sz="1600" b="1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14546" y="642924"/>
            <a:ext cx="28575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8" y="214296"/>
            <a:ext cx="2738729" cy="469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 descr="C:\Users\User\Desktop\KakaoTalk_20160923_09192431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488" y="1428742"/>
            <a:ext cx="2502071" cy="2414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3" name="TextBox 12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7" name="Picture 3" descr="C:\Users\User\Desktop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0"/>
            <a:ext cx="7239098" cy="3571882"/>
          </a:xfrm>
          <a:prstGeom prst="rect">
            <a:avLst/>
          </a:prstGeom>
          <a:noFill/>
        </p:spPr>
      </p:pic>
      <p:pic>
        <p:nvPicPr>
          <p:cNvPr id="7" name="Picture 3" descr="C:\Users\User\Desktop\1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5918" y="3608459"/>
            <a:ext cx="7286676" cy="1535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2" name="TextBox 11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050" name="Picture 2" descr="C:\Users\User\Desktop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285734"/>
            <a:ext cx="7296195" cy="1680297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5918" y="2285998"/>
            <a:ext cx="7307309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" name="TextBox 10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074" name="Picture 2" descr="C:\Users\User\Desktop\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214296"/>
            <a:ext cx="7286676" cy="4382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0" name="TextBox 9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Picture 2" descr="C:\Users\User\Desktop\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71420"/>
            <a:ext cx="7286676" cy="3397469"/>
          </a:xfrm>
          <a:prstGeom prst="rect">
            <a:avLst/>
          </a:prstGeom>
          <a:noFill/>
        </p:spPr>
      </p:pic>
      <p:pic>
        <p:nvPicPr>
          <p:cNvPr id="4099" name="Picture 3" descr="C:\Users\User\Desktop\1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5918" y="3571882"/>
            <a:ext cx="7286676" cy="1535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7" name="TextBox 6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Picture 2" descr="C:\Users\User\Desktop\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142858"/>
            <a:ext cx="7286676" cy="3128345"/>
          </a:xfrm>
          <a:prstGeom prst="rect">
            <a:avLst/>
          </a:prstGeom>
          <a:noFill/>
        </p:spPr>
      </p:pic>
      <p:pic>
        <p:nvPicPr>
          <p:cNvPr id="8" name="Picture 3" descr="C:\Users\User\Desktop\10.PNG"/>
          <p:cNvPicPr>
            <a:picLocks noChangeAspect="1" noChangeArrowheads="1"/>
          </p:cNvPicPr>
          <p:nvPr/>
        </p:nvPicPr>
        <p:blipFill>
          <a:blip r:embed="rId4" cstate="print"/>
          <a:srcRect b="72985"/>
          <a:stretch>
            <a:fillRect/>
          </a:stretch>
        </p:blipFill>
        <p:spPr bwMode="auto">
          <a:xfrm>
            <a:off x="1785918" y="3429006"/>
            <a:ext cx="7286676" cy="15199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8254" r="8254" b="8254"/>
          <a:stretch/>
        </p:blipFill>
        <p:spPr bwMode="auto">
          <a:xfrm>
            <a:off x="3881690" y="4170066"/>
            <a:ext cx="1381412" cy="102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62188" y="2232204"/>
            <a:ext cx="261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1. </a:t>
            </a:r>
            <a:r>
              <a:rPr lang="ko-KR" altLang="en-US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프로젝트 개요</a:t>
            </a:r>
            <a:endParaRPr lang="ko-KR" altLang="en-US" sz="3600" spc="-15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66464" y="1979808"/>
            <a:ext cx="4211864" cy="1095998"/>
            <a:chOff x="2484560" y="1979808"/>
            <a:chExt cx="4211864" cy="1095998"/>
          </a:xfrm>
        </p:grpSpPr>
        <p:sp>
          <p:nvSpPr>
            <p:cNvPr id="9" name="직사각형 8"/>
            <p:cNvSpPr/>
            <p:nvPr/>
          </p:nvSpPr>
          <p:spPr>
            <a:xfrm>
              <a:off x="2484560" y="2069238"/>
              <a:ext cx="4175672" cy="1006568"/>
            </a:xfrm>
            <a:prstGeom prst="rect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298886">
              <a:off x="2520752" y="2051816"/>
              <a:ext cx="4175672" cy="1006568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 rot="21266016">
              <a:off x="2517595" y="1979808"/>
              <a:ext cx="4175672" cy="1006568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64678" y="3151994"/>
            <a:ext cx="8146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사이트 개요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1349249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Picture 2" descr="C:\Users\User\Desktop\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142858"/>
            <a:ext cx="7261176" cy="4857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7" name="TextBox 6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Picture 2" descr="C:\Users\User\Desktop\7.PNG"/>
          <p:cNvPicPr>
            <a:picLocks noChangeAspect="1" noChangeArrowheads="1"/>
          </p:cNvPicPr>
          <p:nvPr/>
        </p:nvPicPr>
        <p:blipFill>
          <a:blip r:embed="rId3" cstate="print"/>
          <a:srcRect b="45098"/>
          <a:stretch>
            <a:fillRect/>
          </a:stretch>
        </p:blipFill>
        <p:spPr bwMode="auto">
          <a:xfrm>
            <a:off x="1785918" y="285734"/>
            <a:ext cx="7267568" cy="2000264"/>
          </a:xfrm>
          <a:prstGeom prst="rect">
            <a:avLst/>
          </a:prstGeom>
          <a:noFill/>
        </p:spPr>
      </p:pic>
      <p:pic>
        <p:nvPicPr>
          <p:cNvPr id="8" name="Picture 2" descr="C:\Users\User\Desktop\9.PNG"/>
          <p:cNvPicPr>
            <a:picLocks noChangeAspect="1" noChangeArrowheads="1"/>
          </p:cNvPicPr>
          <p:nvPr/>
        </p:nvPicPr>
        <p:blipFill>
          <a:blip r:embed="rId4" cstate="print"/>
          <a:srcRect t="51834"/>
          <a:stretch>
            <a:fillRect/>
          </a:stretch>
        </p:blipFill>
        <p:spPr bwMode="auto">
          <a:xfrm>
            <a:off x="1785918" y="2428874"/>
            <a:ext cx="7263173" cy="2522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7" name="TextBox 6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Picture 2" descr="C:\Users\User\Desktop\7.PNG"/>
          <p:cNvPicPr>
            <a:picLocks noChangeAspect="1" noChangeArrowheads="1"/>
          </p:cNvPicPr>
          <p:nvPr/>
        </p:nvPicPr>
        <p:blipFill>
          <a:blip r:embed="rId3" cstate="print"/>
          <a:srcRect t="58824"/>
          <a:stretch>
            <a:fillRect/>
          </a:stretch>
        </p:blipFill>
        <p:spPr bwMode="auto">
          <a:xfrm>
            <a:off x="1785918" y="3286130"/>
            <a:ext cx="7267568" cy="1500198"/>
          </a:xfrm>
          <a:prstGeom prst="rect">
            <a:avLst/>
          </a:prstGeom>
          <a:noFill/>
        </p:spPr>
      </p:pic>
      <p:pic>
        <p:nvPicPr>
          <p:cNvPr id="5" name="Picture 2" descr="C:\Users\User\Desktop\9.PNG"/>
          <p:cNvPicPr>
            <a:picLocks noChangeAspect="1" noChangeArrowheads="1"/>
          </p:cNvPicPr>
          <p:nvPr/>
        </p:nvPicPr>
        <p:blipFill>
          <a:blip r:embed="rId4" cstate="print"/>
          <a:srcRect b="49530"/>
          <a:stretch>
            <a:fillRect/>
          </a:stretch>
        </p:blipFill>
        <p:spPr bwMode="auto">
          <a:xfrm>
            <a:off x="1785918" y="428610"/>
            <a:ext cx="7263173" cy="2643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7" name="TextBox 6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Picture 2" descr="C:\Users\User\Desktop\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9980" y="500048"/>
            <a:ext cx="7297813" cy="4107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7" name="TextBox 6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9219" name="Picture 3" descr="C:\Users\User\Desktop\10.PNG"/>
          <p:cNvPicPr>
            <a:picLocks noChangeAspect="1" noChangeArrowheads="1"/>
          </p:cNvPicPr>
          <p:nvPr/>
        </p:nvPicPr>
        <p:blipFill>
          <a:blip r:embed="rId3" cstate="print"/>
          <a:srcRect t="29588"/>
          <a:stretch>
            <a:fillRect/>
          </a:stretch>
        </p:blipFill>
        <p:spPr bwMode="auto">
          <a:xfrm>
            <a:off x="1785918" y="642924"/>
            <a:ext cx="7286676" cy="3961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Picture 2" descr="C:\Users\User\Desktop\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0982" y="500048"/>
            <a:ext cx="7311612" cy="4071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1266" name="Picture 2" descr="C:\Users\User\Desktop\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428610"/>
            <a:ext cx="7286676" cy="39716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4-2 DB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모델링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Picture 2" descr="C:\Users\User\Desktop\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214296"/>
            <a:ext cx="7286676" cy="4681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useca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285734"/>
            <a:ext cx="7072363" cy="4607307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7" name="TextBox 6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4-3 </a:t>
            </a:r>
            <a:r>
              <a:rPr lang="en-US" altLang="ko-KR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UseCase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채용공고.jpg"/>
          <p:cNvPicPr>
            <a:picLocks noChangeAspect="1" noChangeArrowheads="1"/>
          </p:cNvPicPr>
          <p:nvPr/>
        </p:nvPicPr>
        <p:blipFill>
          <a:blip r:embed="rId3" cstate="print"/>
          <a:srcRect t="483" r="6439" b="6522"/>
          <a:stretch>
            <a:fillRect/>
          </a:stretch>
        </p:blipFill>
        <p:spPr bwMode="auto">
          <a:xfrm>
            <a:off x="2143108" y="71420"/>
            <a:ext cx="3162371" cy="4929204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5715008" y="714362"/>
            <a:ext cx="307183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*채용공고</a:t>
            </a:r>
            <a:endParaRPr lang="en-US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endParaRPr lang="ko-KR" altLang="en-US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비회원은 공고열람만 가능하며</a:t>
            </a:r>
          </a:p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  지원하기 위해서는 회원가입을 해야 한다</a:t>
            </a:r>
          </a:p>
          <a:p>
            <a:pPr>
              <a:buFontTx/>
              <a:buChar char="-"/>
            </a:pP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회원 중 구직자는 공고열람과 공고지원이 </a:t>
            </a:r>
            <a:endParaRPr lang="en-US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 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가능하다</a:t>
            </a:r>
          </a:p>
          <a:p>
            <a:pPr>
              <a:buFontTx/>
              <a:buChar char="-"/>
            </a:pP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회원 중 인사처는 채용공고에 대한 모든 </a:t>
            </a:r>
            <a:endParaRPr lang="en-US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 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권한을 갖는다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열람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지원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등록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삭제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)</a:t>
            </a: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 (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다만 공고지원이 가능해도 필요는 없다</a:t>
            </a:r>
          </a:p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 채용완료에 의한 공고삭제는 관리자에게 </a:t>
            </a:r>
            <a:endParaRPr lang="en-US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보고가 필요하다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관리자는 채용공고에 대한 모든 권한을 </a:t>
            </a:r>
            <a:endParaRPr lang="en-US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 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갖는다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수정과 삭제 외에는 기능테스트 </a:t>
            </a:r>
            <a:endParaRPr lang="en-US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 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이외의 목적에는 사용되지 않는다</a:t>
            </a:r>
          </a:p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수정과 삭제 후에는 해당회원에게 사유를 </a:t>
            </a:r>
            <a:endParaRPr lang="en-US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 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설명할 의무가 있다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14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0" name="TextBox 9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4-3 </a:t>
            </a:r>
            <a:r>
              <a:rPr lang="en-US" altLang="ko-KR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UseCase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57422" y="3000378"/>
            <a:ext cx="6143668" cy="1500198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spc="-150" dirty="0" smtClean="0">
                <a:latin typeface="나눔바른펜" pitchFamily="50" charset="-127"/>
                <a:ea typeface="나눔바른펜" pitchFamily="50" charset="-127"/>
              </a:rPr>
              <a:t>회의를 통해 나온 사이트 후보들 중 사이트를 제작할 수 있는 현재 상황과 가장 잘 맞는 사이트를 생각 하다가 구인구직 사이트가 가장 잘 맞는다고 생각하여 기존의 회사 구인 구직 사이트 보다 폭 넓은 연령대가 자주 접할 수 있도록 접근성이 좋은</a:t>
            </a:r>
            <a:r>
              <a:rPr lang="en-US" altLang="ko-KR" sz="1400" spc="-15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400" spc="-150" dirty="0" smtClean="0">
                <a:latin typeface="나눔바른펜" pitchFamily="50" charset="-127"/>
                <a:ea typeface="나눔바른펜" pitchFamily="50" charset="-127"/>
              </a:rPr>
              <a:t>아르바이트 소개 위주의 구인구직 사이트를 제작하게 되었습니다</a:t>
            </a:r>
            <a:r>
              <a:rPr lang="en-US" altLang="ko-KR" sz="1400" spc="-150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57422" y="1142990"/>
            <a:ext cx="6143668" cy="785818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spc="-150" dirty="0" smtClean="0">
                <a:latin typeface="나눔바른펜" pitchFamily="50" charset="-127"/>
                <a:ea typeface="나눔바른펜" pitchFamily="50" charset="-127"/>
              </a:rPr>
              <a:t>구직활동을 하는  사람들 중  아르바이트를 주로 찾는 사람들</a:t>
            </a:r>
            <a:endParaRPr lang="en-US" altLang="ko-KR" sz="1400" spc="-150" dirty="0" smtClean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4612" y="71436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latin typeface="나눔바른펜" pitchFamily="50" charset="-127"/>
                <a:ea typeface="나눔바른펜" pitchFamily="50" charset="-127"/>
              </a:rPr>
              <a:t>주요고객</a:t>
            </a:r>
            <a:endParaRPr lang="ko-KR" altLang="en-US" sz="1400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86050" y="1000114"/>
            <a:ext cx="57150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86050" y="2571750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latin typeface="나눔바른펜" pitchFamily="50" charset="-127"/>
                <a:ea typeface="나눔바른펜" pitchFamily="50" charset="-127"/>
              </a:rPr>
              <a:t>개발동기</a:t>
            </a:r>
            <a:endParaRPr lang="ko-KR" altLang="en-US" sz="1400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857488" y="2857502"/>
            <a:ext cx="57150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1" name="Picture 7" descr="C:\Users\User\Downloads\people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642924"/>
            <a:ext cx="416419" cy="416419"/>
          </a:xfrm>
          <a:prstGeom prst="rect">
            <a:avLst/>
          </a:prstGeom>
          <a:noFill/>
        </p:spPr>
      </p:pic>
      <p:pic>
        <p:nvPicPr>
          <p:cNvPr id="16392" name="Picture 8" descr="C:\Users\User\Downloads\browser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860" y="2571750"/>
            <a:ext cx="357190" cy="35719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1-1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사이트</a:t>
            </a:r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개요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esktop\이력서.jpg"/>
          <p:cNvPicPr>
            <a:picLocks noChangeAspect="1" noChangeArrowheads="1"/>
          </p:cNvPicPr>
          <p:nvPr/>
        </p:nvPicPr>
        <p:blipFill>
          <a:blip r:embed="rId3" cstate="print"/>
          <a:srcRect l="5682" t="1207" r="5302" b="5797"/>
          <a:stretch>
            <a:fillRect/>
          </a:stretch>
        </p:blipFill>
        <p:spPr bwMode="auto">
          <a:xfrm>
            <a:off x="2214546" y="71420"/>
            <a:ext cx="3071834" cy="492922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500694" y="928676"/>
            <a:ext cx="342902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*이력서</a:t>
            </a:r>
            <a:endParaRPr lang="en-US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endParaRPr lang="ko-KR" altLang="en-US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비회원은 어떠한 권한도 갖지 못한다</a:t>
            </a: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회원 중 구직자는 이력서에 대한 모든 권한을</a:t>
            </a:r>
          </a:p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  갖는다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열람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등록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삭제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)</a:t>
            </a: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회원 중 인사처는 이력서열람만 가능하다</a:t>
            </a:r>
          </a:p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이력서 채용에 대한 기능은 홈페이지에서 지원하지</a:t>
            </a:r>
          </a:p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 않으며 개인별 </a:t>
            </a:r>
            <a:r>
              <a:rPr lang="ko-KR" altLang="en-US" sz="1400" dirty="0" err="1" smtClean="0">
                <a:latin typeface="나눔바른펜" pitchFamily="50" charset="-127"/>
                <a:ea typeface="나눔바른펜" pitchFamily="50" charset="-127"/>
              </a:rPr>
              <a:t>이메일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 및 전화연락으로 대신한다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)</a:t>
            </a: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관리자는 이력서에 대한 모든 권한을 갖는다</a:t>
            </a:r>
          </a:p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  수정과 삭제 외에는 기능테스트 이외의 목적에는</a:t>
            </a:r>
          </a:p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 사용되지 않는다</a:t>
            </a:r>
          </a:p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수정과 삭제 후에는 해당회원에게 사유를 설명할</a:t>
            </a:r>
          </a:p>
          <a:p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 의무가 있다</a:t>
            </a:r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14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0" name="TextBox 9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4-3 </a:t>
            </a:r>
            <a:r>
              <a:rPr lang="en-US" altLang="ko-KR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UseCase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643174" y="1571618"/>
            <a:ext cx="1285884" cy="4286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비회원</a:t>
            </a:r>
            <a:endParaRPr lang="ko-KR" altLang="en-US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14876" y="1571618"/>
            <a:ext cx="1285884" cy="4286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86314" y="3071816"/>
            <a:ext cx="1285884" cy="4286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공고열람</a:t>
            </a:r>
            <a:endParaRPr lang="ko-KR" altLang="en-US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786578" y="1571618"/>
            <a:ext cx="1285884" cy="4286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개인회원</a:t>
            </a:r>
            <a:endParaRPr lang="ko-KR" altLang="en-US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86578" y="2143122"/>
            <a:ext cx="1285884" cy="4286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기업회원</a:t>
            </a:r>
            <a:endParaRPr lang="ko-KR" altLang="en-US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929058" y="1785932"/>
            <a:ext cx="78581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00760" y="1785932"/>
            <a:ext cx="78581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13" idx="1"/>
          </p:cNvCxnSpPr>
          <p:nvPr/>
        </p:nvCxnSpPr>
        <p:spPr>
          <a:xfrm>
            <a:off x="6000760" y="1785932"/>
            <a:ext cx="785818" cy="57150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1" idx="1"/>
          </p:cNvCxnSpPr>
          <p:nvPr/>
        </p:nvCxnSpPr>
        <p:spPr>
          <a:xfrm rot="16200000" flipH="1">
            <a:off x="3607587" y="2107403"/>
            <a:ext cx="1500198" cy="85725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5" name="TextBox 14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4-4 </a:t>
            </a:r>
            <a:r>
              <a:rPr lang="ko-KR" altLang="en-US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사이트맵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071670" y="2214560"/>
            <a:ext cx="862359" cy="428628"/>
          </a:xfrm>
          <a:prstGeom prst="roundRect">
            <a:avLst/>
          </a:prstGeom>
          <a:solidFill>
            <a:schemeClr val="bg1"/>
          </a:solidFill>
          <a:ln>
            <a:solidFill>
              <a:srgbClr val="9D7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개인회원</a:t>
            </a:r>
            <a:endParaRPr lang="en-US" altLang="ko-KR" sz="1100" dirty="0" smtClean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로그인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6182" y="642924"/>
            <a:ext cx="862359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마이페이지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500694" y="28573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정보수정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500694" y="57148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관리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286644" y="14285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열람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86644" y="42861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286644" y="71436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286644" y="100011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00694" y="92867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지원현황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00694" y="128586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회원탈퇴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857620" y="128586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로그아웃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28" name="직선 연결선 27"/>
          <p:cNvCxnSpPr>
            <a:stCxn id="5" idx="3"/>
            <a:endCxn id="6" idx="1"/>
          </p:cNvCxnSpPr>
          <p:nvPr/>
        </p:nvCxnSpPr>
        <p:spPr>
          <a:xfrm flipV="1">
            <a:off x="2934029" y="750081"/>
            <a:ext cx="852153" cy="1678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" idx="3"/>
            <a:endCxn id="7" idx="1"/>
          </p:cNvCxnSpPr>
          <p:nvPr/>
        </p:nvCxnSpPr>
        <p:spPr>
          <a:xfrm flipV="1">
            <a:off x="4648541" y="392891"/>
            <a:ext cx="852153" cy="357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6" idx="3"/>
            <a:endCxn id="9" idx="1"/>
          </p:cNvCxnSpPr>
          <p:nvPr/>
        </p:nvCxnSpPr>
        <p:spPr>
          <a:xfrm flipV="1">
            <a:off x="4648541" y="678643"/>
            <a:ext cx="852153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6" idx="3"/>
            <a:endCxn id="19" idx="1"/>
          </p:cNvCxnSpPr>
          <p:nvPr/>
        </p:nvCxnSpPr>
        <p:spPr>
          <a:xfrm>
            <a:off x="4648541" y="750081"/>
            <a:ext cx="852153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6" idx="3"/>
            <a:endCxn id="22" idx="1"/>
          </p:cNvCxnSpPr>
          <p:nvPr/>
        </p:nvCxnSpPr>
        <p:spPr>
          <a:xfrm>
            <a:off x="4648541" y="750081"/>
            <a:ext cx="852153" cy="642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9" idx="3"/>
            <a:endCxn id="10" idx="1"/>
          </p:cNvCxnSpPr>
          <p:nvPr/>
        </p:nvCxnSpPr>
        <p:spPr>
          <a:xfrm flipV="1">
            <a:off x="6429388" y="250015"/>
            <a:ext cx="857256" cy="428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5" idx="3"/>
            <a:endCxn id="23" idx="1"/>
          </p:cNvCxnSpPr>
          <p:nvPr/>
        </p:nvCxnSpPr>
        <p:spPr>
          <a:xfrm flipV="1">
            <a:off x="2934029" y="1393023"/>
            <a:ext cx="923591" cy="10358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9" idx="3"/>
            <a:endCxn id="11" idx="1"/>
          </p:cNvCxnSpPr>
          <p:nvPr/>
        </p:nvCxnSpPr>
        <p:spPr>
          <a:xfrm flipV="1">
            <a:off x="6429388" y="535767"/>
            <a:ext cx="857256" cy="142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9" idx="3"/>
            <a:endCxn id="17" idx="1"/>
          </p:cNvCxnSpPr>
          <p:nvPr/>
        </p:nvCxnSpPr>
        <p:spPr>
          <a:xfrm>
            <a:off x="6429388" y="678643"/>
            <a:ext cx="857256" cy="142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9" idx="3"/>
            <a:endCxn id="18" idx="1"/>
          </p:cNvCxnSpPr>
          <p:nvPr/>
        </p:nvCxnSpPr>
        <p:spPr>
          <a:xfrm>
            <a:off x="6429388" y="678643"/>
            <a:ext cx="857256" cy="428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>
            <a:stCxn id="5" idx="3"/>
            <a:endCxn id="206" idx="1"/>
          </p:cNvCxnSpPr>
          <p:nvPr/>
        </p:nvCxnSpPr>
        <p:spPr>
          <a:xfrm flipV="1">
            <a:off x="2934029" y="1893089"/>
            <a:ext cx="923591" cy="535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모서리가 둥근 직사각형 205"/>
          <p:cNvSpPr/>
          <p:nvPr/>
        </p:nvSpPr>
        <p:spPr>
          <a:xfrm>
            <a:off x="3857620" y="1785932"/>
            <a:ext cx="1357322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아이디</a:t>
            </a:r>
            <a:r>
              <a:rPr lang="en-US" altLang="ko-KR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비밀번호 찾기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17" name="모서리가 둥근 직사각형 216"/>
          <p:cNvSpPr/>
          <p:nvPr/>
        </p:nvSpPr>
        <p:spPr>
          <a:xfrm>
            <a:off x="3786182" y="235743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채용정보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18" name="모서리가 둥근 직사각형 217"/>
          <p:cNvSpPr/>
          <p:nvPr/>
        </p:nvSpPr>
        <p:spPr>
          <a:xfrm>
            <a:off x="5500694" y="207168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공고열람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19" name="모서리가 둥근 직사각형 218"/>
          <p:cNvSpPr/>
          <p:nvPr/>
        </p:nvSpPr>
        <p:spPr>
          <a:xfrm>
            <a:off x="7286644" y="135730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지역별정보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7286644" y="164305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직종별정보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21" name="모서리가 둥근 직사각형 220"/>
          <p:cNvSpPr/>
          <p:nvPr/>
        </p:nvSpPr>
        <p:spPr>
          <a:xfrm>
            <a:off x="7286644" y="192880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근무별정보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22" name="모서리가 둥근 직사각형 221"/>
          <p:cNvSpPr/>
          <p:nvPr/>
        </p:nvSpPr>
        <p:spPr>
          <a:xfrm>
            <a:off x="7286644" y="221456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회사정보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23" name="모서리가 둥근 직사각형 222"/>
          <p:cNvSpPr/>
          <p:nvPr/>
        </p:nvSpPr>
        <p:spPr>
          <a:xfrm>
            <a:off x="7286644" y="250031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스크랩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224" name="직선 연결선 223"/>
          <p:cNvCxnSpPr>
            <a:stCxn id="217" idx="3"/>
            <a:endCxn id="218" idx="1"/>
          </p:cNvCxnSpPr>
          <p:nvPr/>
        </p:nvCxnSpPr>
        <p:spPr>
          <a:xfrm flipV="1">
            <a:off x="4714876" y="2178841"/>
            <a:ext cx="785818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>
            <a:stCxn id="218" idx="3"/>
            <a:endCxn id="221" idx="1"/>
          </p:cNvCxnSpPr>
          <p:nvPr/>
        </p:nvCxnSpPr>
        <p:spPr>
          <a:xfrm flipV="1">
            <a:off x="6429388" y="2035965"/>
            <a:ext cx="857256" cy="142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/>
          <p:cNvCxnSpPr>
            <a:stCxn id="218" idx="3"/>
            <a:endCxn id="220" idx="1"/>
          </p:cNvCxnSpPr>
          <p:nvPr/>
        </p:nvCxnSpPr>
        <p:spPr>
          <a:xfrm flipV="1">
            <a:off x="6429388" y="1750213"/>
            <a:ext cx="857256" cy="428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stCxn id="218" idx="3"/>
            <a:endCxn id="219" idx="1"/>
          </p:cNvCxnSpPr>
          <p:nvPr/>
        </p:nvCxnSpPr>
        <p:spPr>
          <a:xfrm flipV="1">
            <a:off x="6429388" y="1464461"/>
            <a:ext cx="857256" cy="714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>
            <a:stCxn id="218" idx="3"/>
            <a:endCxn id="222" idx="1"/>
          </p:cNvCxnSpPr>
          <p:nvPr/>
        </p:nvCxnSpPr>
        <p:spPr>
          <a:xfrm>
            <a:off x="6429388" y="2178841"/>
            <a:ext cx="857256" cy="142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>
            <a:stCxn id="218" idx="3"/>
            <a:endCxn id="223" idx="1"/>
          </p:cNvCxnSpPr>
          <p:nvPr/>
        </p:nvCxnSpPr>
        <p:spPr>
          <a:xfrm>
            <a:off x="6429388" y="2178841"/>
            <a:ext cx="857256" cy="428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/>
          <p:cNvCxnSpPr>
            <a:stCxn id="217" idx="1"/>
            <a:endCxn id="5" idx="3"/>
          </p:cNvCxnSpPr>
          <p:nvPr/>
        </p:nvCxnSpPr>
        <p:spPr>
          <a:xfrm rot="10800000">
            <a:off x="2934030" y="2428875"/>
            <a:ext cx="852153" cy="35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모서리가 둥근 직사각형 364"/>
          <p:cNvSpPr/>
          <p:nvPr/>
        </p:nvSpPr>
        <p:spPr>
          <a:xfrm>
            <a:off x="3786182" y="300037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공지사항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366" name="모서리가 둥근 직사각형 365"/>
          <p:cNvSpPr/>
          <p:nvPr/>
        </p:nvSpPr>
        <p:spPr>
          <a:xfrm>
            <a:off x="5500694" y="300037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댓글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367" name="모서리가 둥근 직사각형 366"/>
          <p:cNvSpPr/>
          <p:nvPr/>
        </p:nvSpPr>
        <p:spPr>
          <a:xfrm>
            <a:off x="7286644" y="292894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368" name="모서리가 둥근 직사각형 367"/>
          <p:cNvSpPr/>
          <p:nvPr/>
        </p:nvSpPr>
        <p:spPr>
          <a:xfrm>
            <a:off x="7286644" y="321469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369" name="모서리가 둥근 직사각형 368"/>
          <p:cNvSpPr/>
          <p:nvPr/>
        </p:nvSpPr>
        <p:spPr>
          <a:xfrm>
            <a:off x="7286644" y="350044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370" name="직선 연결선 369"/>
          <p:cNvCxnSpPr>
            <a:stCxn id="365" idx="3"/>
            <a:endCxn id="366" idx="1"/>
          </p:cNvCxnSpPr>
          <p:nvPr/>
        </p:nvCxnSpPr>
        <p:spPr>
          <a:xfrm>
            <a:off x="4714876" y="3107535"/>
            <a:ext cx="785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연결선 398"/>
          <p:cNvCxnSpPr>
            <a:stCxn id="366" idx="3"/>
            <a:endCxn id="367" idx="1"/>
          </p:cNvCxnSpPr>
          <p:nvPr/>
        </p:nvCxnSpPr>
        <p:spPr>
          <a:xfrm flipV="1">
            <a:off x="6429388" y="3036097"/>
            <a:ext cx="857256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/>
          <p:cNvCxnSpPr>
            <a:stCxn id="366" idx="3"/>
            <a:endCxn id="368" idx="1"/>
          </p:cNvCxnSpPr>
          <p:nvPr/>
        </p:nvCxnSpPr>
        <p:spPr>
          <a:xfrm>
            <a:off x="6429388" y="3107535"/>
            <a:ext cx="857256" cy="214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/>
          <p:cNvCxnSpPr>
            <a:stCxn id="366" idx="3"/>
            <a:endCxn id="369" idx="1"/>
          </p:cNvCxnSpPr>
          <p:nvPr/>
        </p:nvCxnSpPr>
        <p:spPr>
          <a:xfrm>
            <a:off x="6429388" y="3107535"/>
            <a:ext cx="857256" cy="500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/>
          <p:cNvCxnSpPr>
            <a:stCxn id="365" idx="1"/>
            <a:endCxn id="5" idx="3"/>
          </p:cNvCxnSpPr>
          <p:nvPr/>
        </p:nvCxnSpPr>
        <p:spPr>
          <a:xfrm rot="10800000">
            <a:off x="2934030" y="2428875"/>
            <a:ext cx="852153" cy="678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모서리가 둥근 직사각형 434"/>
          <p:cNvSpPr/>
          <p:nvPr/>
        </p:nvSpPr>
        <p:spPr>
          <a:xfrm>
            <a:off x="3786182" y="342900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FAQ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436" name="모서리가 둥근 직사각형 435"/>
          <p:cNvSpPr/>
          <p:nvPr/>
        </p:nvSpPr>
        <p:spPr>
          <a:xfrm>
            <a:off x="3786182" y="392907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자유게시판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437" name="모서리가 둥근 직사각형 436"/>
          <p:cNvSpPr/>
          <p:nvPr/>
        </p:nvSpPr>
        <p:spPr>
          <a:xfrm>
            <a:off x="5500694" y="357188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438" name="모서리가 둥근 직사각형 437"/>
          <p:cNvSpPr/>
          <p:nvPr/>
        </p:nvSpPr>
        <p:spPr>
          <a:xfrm>
            <a:off x="5500694" y="385763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439" name="모서리가 둥근 직사각형 438"/>
          <p:cNvSpPr/>
          <p:nvPr/>
        </p:nvSpPr>
        <p:spPr>
          <a:xfrm>
            <a:off x="5500694" y="414338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440" name="직선 연결선 439"/>
          <p:cNvCxnSpPr>
            <a:stCxn id="436" idx="3"/>
            <a:endCxn id="437" idx="1"/>
          </p:cNvCxnSpPr>
          <p:nvPr/>
        </p:nvCxnSpPr>
        <p:spPr>
          <a:xfrm flipV="1">
            <a:off x="4714876" y="3679039"/>
            <a:ext cx="785818" cy="357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직선 연결선 440"/>
          <p:cNvCxnSpPr>
            <a:stCxn id="436" idx="3"/>
            <a:endCxn id="438" idx="1"/>
          </p:cNvCxnSpPr>
          <p:nvPr/>
        </p:nvCxnSpPr>
        <p:spPr>
          <a:xfrm flipV="1">
            <a:off x="4714876" y="3964791"/>
            <a:ext cx="785818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직선 연결선 441"/>
          <p:cNvCxnSpPr>
            <a:stCxn id="436" idx="3"/>
            <a:endCxn id="439" idx="1"/>
          </p:cNvCxnSpPr>
          <p:nvPr/>
        </p:nvCxnSpPr>
        <p:spPr>
          <a:xfrm>
            <a:off x="4714876" y="4036229"/>
            <a:ext cx="785818" cy="214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모서리가 둥근 직사각형 442"/>
          <p:cNvSpPr/>
          <p:nvPr/>
        </p:nvSpPr>
        <p:spPr>
          <a:xfrm>
            <a:off x="5500694" y="442913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댓글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444" name="직선 연결선 443"/>
          <p:cNvCxnSpPr>
            <a:stCxn id="436" idx="3"/>
            <a:endCxn id="443" idx="1"/>
          </p:cNvCxnSpPr>
          <p:nvPr/>
        </p:nvCxnSpPr>
        <p:spPr>
          <a:xfrm>
            <a:off x="4714876" y="4036229"/>
            <a:ext cx="785818" cy="500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모서리가 둥근 직사각형 445"/>
          <p:cNvSpPr/>
          <p:nvPr/>
        </p:nvSpPr>
        <p:spPr>
          <a:xfrm>
            <a:off x="7286644" y="414338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447" name="모서리가 둥근 직사각형 446"/>
          <p:cNvSpPr/>
          <p:nvPr/>
        </p:nvSpPr>
        <p:spPr>
          <a:xfrm>
            <a:off x="7286644" y="442913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448" name="모서리가 둥근 직사각형 447"/>
          <p:cNvSpPr/>
          <p:nvPr/>
        </p:nvSpPr>
        <p:spPr>
          <a:xfrm>
            <a:off x="7286644" y="471489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449" name="직선 연결선 448"/>
          <p:cNvCxnSpPr>
            <a:stCxn id="443" idx="3"/>
            <a:endCxn id="446" idx="1"/>
          </p:cNvCxnSpPr>
          <p:nvPr/>
        </p:nvCxnSpPr>
        <p:spPr>
          <a:xfrm flipV="1">
            <a:off x="6429388" y="4250543"/>
            <a:ext cx="857256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연결선 449"/>
          <p:cNvCxnSpPr>
            <a:stCxn id="443" idx="3"/>
            <a:endCxn id="447" idx="1"/>
          </p:cNvCxnSpPr>
          <p:nvPr/>
        </p:nvCxnSpPr>
        <p:spPr>
          <a:xfrm>
            <a:off x="6429388" y="4536295"/>
            <a:ext cx="85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>
            <a:stCxn id="443" idx="3"/>
            <a:endCxn id="448" idx="1"/>
          </p:cNvCxnSpPr>
          <p:nvPr/>
        </p:nvCxnSpPr>
        <p:spPr>
          <a:xfrm>
            <a:off x="6429388" y="4536295"/>
            <a:ext cx="857256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직선 연결선 555"/>
          <p:cNvCxnSpPr>
            <a:stCxn id="435" idx="1"/>
            <a:endCxn id="5" idx="3"/>
          </p:cNvCxnSpPr>
          <p:nvPr/>
        </p:nvCxnSpPr>
        <p:spPr>
          <a:xfrm rot="10800000">
            <a:off x="2934030" y="2428875"/>
            <a:ext cx="852153" cy="1107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직선 연결선 558"/>
          <p:cNvCxnSpPr>
            <a:stCxn id="436" idx="1"/>
            <a:endCxn id="5" idx="3"/>
          </p:cNvCxnSpPr>
          <p:nvPr/>
        </p:nvCxnSpPr>
        <p:spPr>
          <a:xfrm rot="10800000">
            <a:off x="2934030" y="2428875"/>
            <a:ext cx="852153" cy="1607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83" name="TextBox 82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4-4 </a:t>
            </a:r>
            <a:r>
              <a:rPr lang="ko-KR" altLang="en-US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사이트맵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5500694" y="250031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입사지원</a:t>
            </a:r>
            <a:endParaRPr lang="en-US" altLang="ko-KR" sz="1100" dirty="0" smtClean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90" name="직선 연결선 89"/>
          <p:cNvCxnSpPr>
            <a:stCxn id="217" idx="3"/>
            <a:endCxn id="89" idx="1"/>
          </p:cNvCxnSpPr>
          <p:nvPr/>
        </p:nvCxnSpPr>
        <p:spPr>
          <a:xfrm>
            <a:off x="4714876" y="2464593"/>
            <a:ext cx="785818" cy="142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285984" y="2214560"/>
            <a:ext cx="862359" cy="428628"/>
          </a:xfrm>
          <a:prstGeom prst="roundRect">
            <a:avLst/>
          </a:prstGeom>
          <a:solidFill>
            <a:schemeClr val="bg1"/>
          </a:solidFill>
          <a:ln>
            <a:solidFill>
              <a:srgbClr val="73B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기업회원</a:t>
            </a:r>
            <a:endParaRPr lang="en-US" altLang="ko-KR" sz="1100" dirty="0" smtClean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로그인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29058" y="571486"/>
            <a:ext cx="862359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마이페이지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643570" y="28573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정보수정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43570" y="57148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관리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00958" y="57148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열람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643570" y="85723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지원현황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43570" y="114299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회원탈퇴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29058" y="135730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로그아웃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25" name="직선 연결선 24"/>
          <p:cNvCxnSpPr>
            <a:stCxn id="6" idx="3"/>
            <a:endCxn id="7" idx="1"/>
          </p:cNvCxnSpPr>
          <p:nvPr/>
        </p:nvCxnSpPr>
        <p:spPr>
          <a:xfrm flipV="1">
            <a:off x="3148343" y="678643"/>
            <a:ext cx="780715" cy="1750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7" idx="3"/>
            <a:endCxn id="9" idx="1"/>
          </p:cNvCxnSpPr>
          <p:nvPr/>
        </p:nvCxnSpPr>
        <p:spPr>
          <a:xfrm flipV="1">
            <a:off x="4791417" y="392891"/>
            <a:ext cx="852153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7" idx="3"/>
            <a:endCxn id="10" idx="1"/>
          </p:cNvCxnSpPr>
          <p:nvPr/>
        </p:nvCxnSpPr>
        <p:spPr>
          <a:xfrm>
            <a:off x="4791417" y="678643"/>
            <a:ext cx="8521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7" idx="3"/>
            <a:endCxn id="21" idx="1"/>
          </p:cNvCxnSpPr>
          <p:nvPr/>
        </p:nvCxnSpPr>
        <p:spPr>
          <a:xfrm>
            <a:off x="4791417" y="678643"/>
            <a:ext cx="852153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7" idx="3"/>
            <a:endCxn id="23" idx="1"/>
          </p:cNvCxnSpPr>
          <p:nvPr/>
        </p:nvCxnSpPr>
        <p:spPr>
          <a:xfrm>
            <a:off x="4791417" y="678643"/>
            <a:ext cx="852153" cy="571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0" idx="3"/>
            <a:endCxn id="11" idx="1"/>
          </p:cNvCxnSpPr>
          <p:nvPr/>
        </p:nvCxnSpPr>
        <p:spPr>
          <a:xfrm>
            <a:off x="6572264" y="678643"/>
            <a:ext cx="928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6" idx="3"/>
            <a:endCxn id="24" idx="1"/>
          </p:cNvCxnSpPr>
          <p:nvPr/>
        </p:nvCxnSpPr>
        <p:spPr>
          <a:xfrm flipV="1">
            <a:off x="3148343" y="1464461"/>
            <a:ext cx="780715" cy="964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6" idx="3"/>
            <a:endCxn id="43" idx="1"/>
          </p:cNvCxnSpPr>
          <p:nvPr/>
        </p:nvCxnSpPr>
        <p:spPr>
          <a:xfrm flipV="1">
            <a:off x="3148343" y="1893089"/>
            <a:ext cx="780715" cy="535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3929058" y="1785932"/>
            <a:ext cx="1357322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아이디</a:t>
            </a:r>
            <a:r>
              <a:rPr lang="en-US" altLang="ko-KR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비밀번호 찾기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9058" y="228599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채용공고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643570" y="214312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공고등록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51" name="직선 연결선 50"/>
          <p:cNvCxnSpPr>
            <a:stCxn id="44" idx="3"/>
            <a:endCxn id="45" idx="1"/>
          </p:cNvCxnSpPr>
          <p:nvPr/>
        </p:nvCxnSpPr>
        <p:spPr>
          <a:xfrm flipV="1">
            <a:off x="4857752" y="2250279"/>
            <a:ext cx="785818" cy="142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44" idx="1"/>
            <a:endCxn id="6" idx="3"/>
          </p:cNvCxnSpPr>
          <p:nvPr/>
        </p:nvCxnSpPr>
        <p:spPr>
          <a:xfrm rot="10800000" flipV="1">
            <a:off x="3148344" y="2393154"/>
            <a:ext cx="780715" cy="35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3929058" y="314325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공지사항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5643570" y="314325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댓글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500958" y="285750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500958" y="314325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500958" y="342900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63" name="직선 연결선 62"/>
          <p:cNvCxnSpPr>
            <a:stCxn id="58" idx="3"/>
            <a:endCxn id="59" idx="1"/>
          </p:cNvCxnSpPr>
          <p:nvPr/>
        </p:nvCxnSpPr>
        <p:spPr>
          <a:xfrm>
            <a:off x="4857752" y="3250411"/>
            <a:ext cx="785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59" idx="3"/>
            <a:endCxn id="60" idx="1"/>
          </p:cNvCxnSpPr>
          <p:nvPr/>
        </p:nvCxnSpPr>
        <p:spPr>
          <a:xfrm flipV="1">
            <a:off x="6572264" y="2964659"/>
            <a:ext cx="928694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59" idx="3"/>
            <a:endCxn id="61" idx="1"/>
          </p:cNvCxnSpPr>
          <p:nvPr/>
        </p:nvCxnSpPr>
        <p:spPr>
          <a:xfrm>
            <a:off x="6572264" y="3250411"/>
            <a:ext cx="928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59" idx="3"/>
            <a:endCxn id="62" idx="1"/>
          </p:cNvCxnSpPr>
          <p:nvPr/>
        </p:nvCxnSpPr>
        <p:spPr>
          <a:xfrm>
            <a:off x="6572264" y="3250411"/>
            <a:ext cx="928694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58" idx="1"/>
            <a:endCxn id="6" idx="3"/>
          </p:cNvCxnSpPr>
          <p:nvPr/>
        </p:nvCxnSpPr>
        <p:spPr>
          <a:xfrm rot="10800000">
            <a:off x="3148344" y="2428875"/>
            <a:ext cx="780715" cy="821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>
          <a:xfrm>
            <a:off x="3929058" y="350044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FAQ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929058" y="385763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자유게시판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643570" y="357188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5643570" y="385763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643570" y="414338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73" name="직선 연결선 72"/>
          <p:cNvCxnSpPr>
            <a:stCxn id="69" idx="3"/>
            <a:endCxn id="70" idx="1"/>
          </p:cNvCxnSpPr>
          <p:nvPr/>
        </p:nvCxnSpPr>
        <p:spPr>
          <a:xfrm flipV="1">
            <a:off x="4857752" y="3679039"/>
            <a:ext cx="785818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9" idx="3"/>
            <a:endCxn id="71" idx="1"/>
          </p:cNvCxnSpPr>
          <p:nvPr/>
        </p:nvCxnSpPr>
        <p:spPr>
          <a:xfrm>
            <a:off x="4857752" y="3964791"/>
            <a:ext cx="785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69" idx="3"/>
            <a:endCxn id="72" idx="1"/>
          </p:cNvCxnSpPr>
          <p:nvPr/>
        </p:nvCxnSpPr>
        <p:spPr>
          <a:xfrm>
            <a:off x="4857752" y="3964791"/>
            <a:ext cx="785818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5643570" y="442913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댓글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77" name="직선 연결선 76"/>
          <p:cNvCxnSpPr>
            <a:stCxn id="69" idx="3"/>
            <a:endCxn id="76" idx="1"/>
          </p:cNvCxnSpPr>
          <p:nvPr/>
        </p:nvCxnSpPr>
        <p:spPr>
          <a:xfrm>
            <a:off x="4857752" y="3964791"/>
            <a:ext cx="785818" cy="571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7500958" y="414338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7500958" y="442913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500958" y="471489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81" name="직선 연결선 80"/>
          <p:cNvCxnSpPr>
            <a:stCxn id="76" idx="3"/>
            <a:endCxn id="78" idx="1"/>
          </p:cNvCxnSpPr>
          <p:nvPr/>
        </p:nvCxnSpPr>
        <p:spPr>
          <a:xfrm flipV="1">
            <a:off x="6572264" y="4250543"/>
            <a:ext cx="928694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76" idx="3"/>
            <a:endCxn id="79" idx="1"/>
          </p:cNvCxnSpPr>
          <p:nvPr/>
        </p:nvCxnSpPr>
        <p:spPr>
          <a:xfrm>
            <a:off x="6572264" y="4536295"/>
            <a:ext cx="928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76" idx="3"/>
            <a:endCxn id="80" idx="1"/>
          </p:cNvCxnSpPr>
          <p:nvPr/>
        </p:nvCxnSpPr>
        <p:spPr>
          <a:xfrm>
            <a:off x="6572264" y="4536295"/>
            <a:ext cx="928694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모서리가 둥근 직사각형 167"/>
          <p:cNvSpPr/>
          <p:nvPr/>
        </p:nvSpPr>
        <p:spPr>
          <a:xfrm>
            <a:off x="5643570" y="185737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공고열람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79" name="모서리가 둥근 직사각형 178"/>
          <p:cNvSpPr/>
          <p:nvPr/>
        </p:nvSpPr>
        <p:spPr>
          <a:xfrm>
            <a:off x="5643570" y="242887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공고수정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5643570" y="271462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공고삭제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189" name="직선 연결선 188"/>
          <p:cNvCxnSpPr>
            <a:stCxn id="44" idx="3"/>
            <a:endCxn id="168" idx="1"/>
          </p:cNvCxnSpPr>
          <p:nvPr/>
        </p:nvCxnSpPr>
        <p:spPr>
          <a:xfrm flipV="1">
            <a:off x="4857752" y="1964527"/>
            <a:ext cx="785818" cy="428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>
            <a:stCxn id="44" idx="3"/>
            <a:endCxn id="179" idx="1"/>
          </p:cNvCxnSpPr>
          <p:nvPr/>
        </p:nvCxnSpPr>
        <p:spPr>
          <a:xfrm>
            <a:off x="4857752" y="2393155"/>
            <a:ext cx="785818" cy="142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>
            <a:stCxn id="44" idx="3"/>
            <a:endCxn id="180" idx="1"/>
          </p:cNvCxnSpPr>
          <p:nvPr/>
        </p:nvCxnSpPr>
        <p:spPr>
          <a:xfrm>
            <a:off x="4857752" y="2393155"/>
            <a:ext cx="785818" cy="428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>
            <a:stCxn id="68" idx="1"/>
            <a:endCxn id="6" idx="3"/>
          </p:cNvCxnSpPr>
          <p:nvPr/>
        </p:nvCxnSpPr>
        <p:spPr>
          <a:xfrm rot="10800000">
            <a:off x="3148344" y="2428875"/>
            <a:ext cx="780715" cy="1178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>
            <a:stCxn id="69" idx="1"/>
            <a:endCxn id="6" idx="3"/>
          </p:cNvCxnSpPr>
          <p:nvPr/>
        </p:nvCxnSpPr>
        <p:spPr>
          <a:xfrm rot="10800000">
            <a:off x="3148344" y="2428875"/>
            <a:ext cx="780715" cy="1535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85" name="TextBox 84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4-4 </a:t>
            </a:r>
            <a:r>
              <a:rPr lang="ko-KR" altLang="en-US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사이트맵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모서리가 둥근 직사각형 151"/>
          <p:cNvSpPr/>
          <p:nvPr/>
        </p:nvSpPr>
        <p:spPr>
          <a:xfrm>
            <a:off x="2643174" y="2500312"/>
            <a:ext cx="862359" cy="428628"/>
          </a:xfrm>
          <a:prstGeom prst="roundRect">
            <a:avLst/>
          </a:prstGeom>
          <a:solidFill>
            <a:schemeClr val="bg1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관리자</a:t>
            </a:r>
            <a:endParaRPr lang="en-US" altLang="ko-KR" sz="1100" dirty="0" smtClean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로그인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4643438" y="50004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정보수정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4643438" y="142874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관리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6929454" y="50004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열람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6929454" y="85723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6929454" y="121442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6929454" y="157161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이력서 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4643438" y="228599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지원현황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6929454" y="228599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메세지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4643438" y="321469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로그아웃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170" name="직선 연결선 169"/>
          <p:cNvCxnSpPr>
            <a:stCxn id="152" idx="3"/>
            <a:endCxn id="154" idx="1"/>
          </p:cNvCxnSpPr>
          <p:nvPr/>
        </p:nvCxnSpPr>
        <p:spPr>
          <a:xfrm flipV="1">
            <a:off x="3505533" y="607205"/>
            <a:ext cx="1137905" cy="2107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>
            <a:stCxn id="152" idx="3"/>
            <a:endCxn id="155" idx="1"/>
          </p:cNvCxnSpPr>
          <p:nvPr/>
        </p:nvCxnSpPr>
        <p:spPr>
          <a:xfrm flipV="1">
            <a:off x="3505533" y="1535899"/>
            <a:ext cx="1137905" cy="1178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52" idx="3"/>
            <a:endCxn id="165" idx="1"/>
          </p:cNvCxnSpPr>
          <p:nvPr/>
        </p:nvCxnSpPr>
        <p:spPr>
          <a:xfrm flipV="1">
            <a:off x="3505533" y="2393155"/>
            <a:ext cx="1137905" cy="321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stCxn id="165" idx="3"/>
            <a:endCxn id="166" idx="1"/>
          </p:cNvCxnSpPr>
          <p:nvPr/>
        </p:nvCxnSpPr>
        <p:spPr>
          <a:xfrm>
            <a:off x="5572132" y="2393155"/>
            <a:ext cx="1357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>
            <a:stCxn id="155" idx="3"/>
            <a:endCxn id="156" idx="1"/>
          </p:cNvCxnSpPr>
          <p:nvPr/>
        </p:nvCxnSpPr>
        <p:spPr>
          <a:xfrm flipV="1">
            <a:off x="5572132" y="607205"/>
            <a:ext cx="1357322" cy="928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>
            <a:stCxn id="152" idx="3"/>
            <a:endCxn id="168" idx="1"/>
          </p:cNvCxnSpPr>
          <p:nvPr/>
        </p:nvCxnSpPr>
        <p:spPr>
          <a:xfrm>
            <a:off x="3505533" y="2714626"/>
            <a:ext cx="1137905" cy="607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>
            <a:stCxn id="155" idx="3"/>
            <a:endCxn id="157" idx="1"/>
          </p:cNvCxnSpPr>
          <p:nvPr/>
        </p:nvCxnSpPr>
        <p:spPr>
          <a:xfrm flipV="1">
            <a:off x="5572132" y="964395"/>
            <a:ext cx="1357322" cy="571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>
            <a:stCxn id="155" idx="3"/>
            <a:endCxn id="163" idx="1"/>
          </p:cNvCxnSpPr>
          <p:nvPr/>
        </p:nvCxnSpPr>
        <p:spPr>
          <a:xfrm flipV="1">
            <a:off x="5572132" y="1321585"/>
            <a:ext cx="1357322" cy="214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>
            <a:stCxn id="155" idx="3"/>
            <a:endCxn id="164" idx="1"/>
          </p:cNvCxnSpPr>
          <p:nvPr/>
        </p:nvCxnSpPr>
        <p:spPr>
          <a:xfrm>
            <a:off x="5572132" y="1535899"/>
            <a:ext cx="1357322" cy="142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모서리가 둥근 직사각형 186"/>
          <p:cNvSpPr/>
          <p:nvPr/>
        </p:nvSpPr>
        <p:spPr>
          <a:xfrm>
            <a:off x="4643438" y="407194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채용공고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200" name="직선 연결선 199"/>
          <p:cNvCxnSpPr>
            <a:stCxn id="187" idx="1"/>
            <a:endCxn id="152" idx="3"/>
          </p:cNvCxnSpPr>
          <p:nvPr/>
        </p:nvCxnSpPr>
        <p:spPr>
          <a:xfrm rot="10800000">
            <a:off x="3505534" y="2714627"/>
            <a:ext cx="1137905" cy="1464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모서리가 둥근 직사각형 346"/>
          <p:cNvSpPr/>
          <p:nvPr/>
        </p:nvSpPr>
        <p:spPr>
          <a:xfrm>
            <a:off x="6929454" y="357188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공고등록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348" name="직선 연결선 347"/>
          <p:cNvCxnSpPr>
            <a:stCxn id="187" idx="3"/>
            <a:endCxn id="347" idx="1"/>
          </p:cNvCxnSpPr>
          <p:nvPr/>
        </p:nvCxnSpPr>
        <p:spPr>
          <a:xfrm flipV="1">
            <a:off x="5572132" y="3679039"/>
            <a:ext cx="1357322" cy="500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모서리가 둥근 직사각형 348"/>
          <p:cNvSpPr/>
          <p:nvPr/>
        </p:nvSpPr>
        <p:spPr>
          <a:xfrm>
            <a:off x="6929454" y="321469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공고열람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350" name="모서리가 둥근 직사각형 349"/>
          <p:cNvSpPr/>
          <p:nvPr/>
        </p:nvSpPr>
        <p:spPr>
          <a:xfrm>
            <a:off x="6929454" y="392907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공고수정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351" name="모서리가 둥근 직사각형 350"/>
          <p:cNvSpPr/>
          <p:nvPr/>
        </p:nvSpPr>
        <p:spPr>
          <a:xfrm>
            <a:off x="6929454" y="428626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공고삭제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352" name="직선 연결선 351"/>
          <p:cNvCxnSpPr>
            <a:stCxn id="187" idx="3"/>
            <a:endCxn id="349" idx="1"/>
          </p:cNvCxnSpPr>
          <p:nvPr/>
        </p:nvCxnSpPr>
        <p:spPr>
          <a:xfrm flipV="1">
            <a:off x="5572132" y="3321849"/>
            <a:ext cx="1357322" cy="857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/>
          <p:cNvCxnSpPr>
            <a:stCxn id="187" idx="3"/>
            <a:endCxn id="350" idx="1"/>
          </p:cNvCxnSpPr>
          <p:nvPr/>
        </p:nvCxnSpPr>
        <p:spPr>
          <a:xfrm flipV="1">
            <a:off x="5572132" y="4036229"/>
            <a:ext cx="1357322" cy="142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/>
          <p:cNvCxnSpPr>
            <a:stCxn id="187" idx="3"/>
            <a:endCxn id="351" idx="1"/>
          </p:cNvCxnSpPr>
          <p:nvPr/>
        </p:nvCxnSpPr>
        <p:spPr>
          <a:xfrm>
            <a:off x="5572132" y="4179105"/>
            <a:ext cx="1357322" cy="214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5" name="TextBox 34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4-4 </a:t>
            </a:r>
            <a:r>
              <a:rPr lang="ko-KR" altLang="en-US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사이트맵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모서리가 둥근 직사각형 151"/>
          <p:cNvSpPr/>
          <p:nvPr/>
        </p:nvSpPr>
        <p:spPr>
          <a:xfrm>
            <a:off x="2285984" y="2214560"/>
            <a:ext cx="862359" cy="428628"/>
          </a:xfrm>
          <a:prstGeom prst="roundRect">
            <a:avLst/>
          </a:prstGeom>
          <a:solidFill>
            <a:schemeClr val="bg1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관리자</a:t>
            </a:r>
            <a:endParaRPr lang="en-US" altLang="ko-KR" sz="1100" dirty="0" smtClean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로그인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3929058" y="42861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공지사항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7643834" y="42861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04" name="모서리가 둥근 직사각형 203"/>
          <p:cNvSpPr/>
          <p:nvPr/>
        </p:nvSpPr>
        <p:spPr>
          <a:xfrm>
            <a:off x="7643834" y="71436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7643834" y="100011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207" name="직선 연결선 206"/>
          <p:cNvCxnSpPr>
            <a:stCxn id="219" idx="3"/>
            <a:endCxn id="205" idx="1"/>
          </p:cNvCxnSpPr>
          <p:nvPr/>
        </p:nvCxnSpPr>
        <p:spPr>
          <a:xfrm>
            <a:off x="6858016" y="1107271"/>
            <a:ext cx="785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>
            <a:stCxn id="219" idx="3"/>
            <a:endCxn id="204" idx="1"/>
          </p:cNvCxnSpPr>
          <p:nvPr/>
        </p:nvCxnSpPr>
        <p:spPr>
          <a:xfrm flipV="1">
            <a:off x="6858016" y="821519"/>
            <a:ext cx="785818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>
            <a:stCxn id="219" idx="3"/>
            <a:endCxn id="203" idx="1"/>
          </p:cNvCxnSpPr>
          <p:nvPr/>
        </p:nvCxnSpPr>
        <p:spPr>
          <a:xfrm flipV="1">
            <a:off x="6858016" y="535767"/>
            <a:ext cx="785818" cy="571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stCxn id="201" idx="1"/>
            <a:endCxn id="152" idx="3"/>
          </p:cNvCxnSpPr>
          <p:nvPr/>
        </p:nvCxnSpPr>
        <p:spPr>
          <a:xfrm rot="10800000" flipV="1">
            <a:off x="3148344" y="535766"/>
            <a:ext cx="780715" cy="1893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모서리가 둥근 직사각형 210"/>
          <p:cNvSpPr/>
          <p:nvPr/>
        </p:nvSpPr>
        <p:spPr>
          <a:xfrm>
            <a:off x="3929058" y="178593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FAQ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3929058" y="357188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자유게시판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13" name="모서리가 둥근 직사각형 212"/>
          <p:cNvSpPr/>
          <p:nvPr/>
        </p:nvSpPr>
        <p:spPr>
          <a:xfrm>
            <a:off x="5929322" y="14285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14" name="모서리가 둥근 직사각형 213"/>
          <p:cNvSpPr/>
          <p:nvPr/>
        </p:nvSpPr>
        <p:spPr>
          <a:xfrm>
            <a:off x="5929322" y="42861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5929322" y="71436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216" name="직선 연결선 215"/>
          <p:cNvCxnSpPr>
            <a:stCxn id="201" idx="3"/>
            <a:endCxn id="213" idx="1"/>
          </p:cNvCxnSpPr>
          <p:nvPr/>
        </p:nvCxnSpPr>
        <p:spPr>
          <a:xfrm flipV="1">
            <a:off x="4857752" y="250015"/>
            <a:ext cx="1071570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/>
          <p:cNvCxnSpPr>
            <a:stCxn id="201" idx="3"/>
            <a:endCxn id="214" idx="1"/>
          </p:cNvCxnSpPr>
          <p:nvPr/>
        </p:nvCxnSpPr>
        <p:spPr>
          <a:xfrm>
            <a:off x="4857752" y="535767"/>
            <a:ext cx="10715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>
            <a:stCxn id="201" idx="3"/>
            <a:endCxn id="215" idx="1"/>
          </p:cNvCxnSpPr>
          <p:nvPr/>
        </p:nvCxnSpPr>
        <p:spPr>
          <a:xfrm>
            <a:off x="4857752" y="535767"/>
            <a:ext cx="1071570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모서리가 둥근 직사각형 218"/>
          <p:cNvSpPr/>
          <p:nvPr/>
        </p:nvSpPr>
        <p:spPr>
          <a:xfrm>
            <a:off x="5929322" y="100011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댓글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220" name="직선 연결선 219"/>
          <p:cNvCxnSpPr>
            <a:stCxn id="201" idx="3"/>
            <a:endCxn id="219" idx="1"/>
          </p:cNvCxnSpPr>
          <p:nvPr/>
        </p:nvCxnSpPr>
        <p:spPr>
          <a:xfrm>
            <a:off x="4857752" y="535767"/>
            <a:ext cx="1071570" cy="571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>
            <a:stCxn id="211" idx="1"/>
            <a:endCxn id="152" idx="3"/>
          </p:cNvCxnSpPr>
          <p:nvPr/>
        </p:nvCxnSpPr>
        <p:spPr>
          <a:xfrm rot="10800000" flipV="1">
            <a:off x="3148344" y="1893088"/>
            <a:ext cx="780715" cy="535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/>
          <p:cNvCxnSpPr>
            <a:stCxn id="212" idx="1"/>
            <a:endCxn id="152" idx="3"/>
          </p:cNvCxnSpPr>
          <p:nvPr/>
        </p:nvCxnSpPr>
        <p:spPr>
          <a:xfrm rot="10800000">
            <a:off x="3148344" y="2428875"/>
            <a:ext cx="780715" cy="1250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모서리가 둥근 직사각형 109"/>
          <p:cNvSpPr/>
          <p:nvPr/>
        </p:nvSpPr>
        <p:spPr>
          <a:xfrm>
            <a:off x="7643834" y="157161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7643834" y="185737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7643834" y="214312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113" name="직선 연결선 112"/>
          <p:cNvCxnSpPr>
            <a:stCxn id="122" idx="3"/>
            <a:endCxn id="110" idx="1"/>
          </p:cNvCxnSpPr>
          <p:nvPr/>
        </p:nvCxnSpPr>
        <p:spPr>
          <a:xfrm flipV="1">
            <a:off x="6858016" y="1678775"/>
            <a:ext cx="785818" cy="785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122" idx="3"/>
            <a:endCxn id="111" idx="1"/>
          </p:cNvCxnSpPr>
          <p:nvPr/>
        </p:nvCxnSpPr>
        <p:spPr>
          <a:xfrm flipV="1">
            <a:off x="6858016" y="1964527"/>
            <a:ext cx="785818" cy="500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stCxn id="122" idx="3"/>
            <a:endCxn id="112" idx="1"/>
          </p:cNvCxnSpPr>
          <p:nvPr/>
        </p:nvCxnSpPr>
        <p:spPr>
          <a:xfrm flipV="1">
            <a:off x="6858016" y="2250279"/>
            <a:ext cx="785818" cy="214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모서리가 둥근 직사각형 115"/>
          <p:cNvSpPr/>
          <p:nvPr/>
        </p:nvSpPr>
        <p:spPr>
          <a:xfrm>
            <a:off x="5929322" y="150018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5929322" y="178593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5929322" y="207168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119" name="직선 연결선 118"/>
          <p:cNvCxnSpPr>
            <a:stCxn id="211" idx="3"/>
            <a:endCxn id="116" idx="1"/>
          </p:cNvCxnSpPr>
          <p:nvPr/>
        </p:nvCxnSpPr>
        <p:spPr>
          <a:xfrm flipV="1">
            <a:off x="4857752" y="1607337"/>
            <a:ext cx="1071570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>
            <a:stCxn id="211" idx="3"/>
            <a:endCxn id="117" idx="1"/>
          </p:cNvCxnSpPr>
          <p:nvPr/>
        </p:nvCxnSpPr>
        <p:spPr>
          <a:xfrm>
            <a:off x="4857752" y="1893089"/>
            <a:ext cx="10715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stCxn id="211" idx="3"/>
            <a:endCxn id="118" idx="1"/>
          </p:cNvCxnSpPr>
          <p:nvPr/>
        </p:nvCxnSpPr>
        <p:spPr>
          <a:xfrm>
            <a:off x="4857752" y="1893089"/>
            <a:ext cx="1071570" cy="285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모서리가 둥근 직사각형 121"/>
          <p:cNvSpPr/>
          <p:nvPr/>
        </p:nvSpPr>
        <p:spPr>
          <a:xfrm>
            <a:off x="5929322" y="235743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댓글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123" name="직선 연결선 122"/>
          <p:cNvCxnSpPr>
            <a:stCxn id="211" idx="3"/>
            <a:endCxn id="122" idx="1"/>
          </p:cNvCxnSpPr>
          <p:nvPr/>
        </p:nvCxnSpPr>
        <p:spPr>
          <a:xfrm>
            <a:off x="4857752" y="1893089"/>
            <a:ext cx="1071570" cy="571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7643834" y="264318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643834" y="292894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643834" y="321469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127" name="직선 연결선 126"/>
          <p:cNvCxnSpPr>
            <a:stCxn id="136" idx="3"/>
            <a:endCxn id="124" idx="1"/>
          </p:cNvCxnSpPr>
          <p:nvPr/>
        </p:nvCxnSpPr>
        <p:spPr>
          <a:xfrm flipV="1">
            <a:off x="6858016" y="2750345"/>
            <a:ext cx="785818" cy="1071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stCxn id="136" idx="3"/>
            <a:endCxn id="125" idx="1"/>
          </p:cNvCxnSpPr>
          <p:nvPr/>
        </p:nvCxnSpPr>
        <p:spPr>
          <a:xfrm flipV="1">
            <a:off x="6858016" y="3036097"/>
            <a:ext cx="785818" cy="785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136" idx="3"/>
            <a:endCxn id="126" idx="1"/>
          </p:cNvCxnSpPr>
          <p:nvPr/>
        </p:nvCxnSpPr>
        <p:spPr>
          <a:xfrm flipV="1">
            <a:off x="6858016" y="3321849"/>
            <a:ext cx="785818" cy="500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129"/>
          <p:cNvSpPr/>
          <p:nvPr/>
        </p:nvSpPr>
        <p:spPr>
          <a:xfrm>
            <a:off x="5929322" y="285750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5929322" y="314325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5929322" y="342900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133" name="직선 연결선 132"/>
          <p:cNvCxnSpPr>
            <a:stCxn id="212" idx="3"/>
            <a:endCxn id="130" idx="1"/>
          </p:cNvCxnSpPr>
          <p:nvPr/>
        </p:nvCxnSpPr>
        <p:spPr>
          <a:xfrm flipV="1">
            <a:off x="4857752" y="2964659"/>
            <a:ext cx="1071570" cy="714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stCxn id="212" idx="3"/>
            <a:endCxn id="131" idx="1"/>
          </p:cNvCxnSpPr>
          <p:nvPr/>
        </p:nvCxnSpPr>
        <p:spPr>
          <a:xfrm flipV="1">
            <a:off x="4857752" y="3250411"/>
            <a:ext cx="1071570" cy="428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>
            <a:stCxn id="212" idx="3"/>
            <a:endCxn id="132" idx="1"/>
          </p:cNvCxnSpPr>
          <p:nvPr/>
        </p:nvCxnSpPr>
        <p:spPr>
          <a:xfrm flipV="1">
            <a:off x="4857752" y="3536163"/>
            <a:ext cx="1071570" cy="142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모서리가 둥근 직사각형 135"/>
          <p:cNvSpPr/>
          <p:nvPr/>
        </p:nvSpPr>
        <p:spPr>
          <a:xfrm>
            <a:off x="5929322" y="371475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댓글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137" name="직선 연결선 136"/>
          <p:cNvCxnSpPr>
            <a:stCxn id="212" idx="3"/>
            <a:endCxn id="136" idx="1"/>
          </p:cNvCxnSpPr>
          <p:nvPr/>
        </p:nvCxnSpPr>
        <p:spPr>
          <a:xfrm>
            <a:off x="4857752" y="3679039"/>
            <a:ext cx="1071570" cy="142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55" name="TextBox 54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4-4 </a:t>
            </a:r>
            <a:r>
              <a:rPr lang="ko-KR" altLang="en-US" sz="20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사이트맵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5929322" y="4000510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답글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643834" y="350044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답글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86" name="직선 연결선 85"/>
          <p:cNvCxnSpPr>
            <a:stCxn id="136" idx="3"/>
            <a:endCxn id="85" idx="1"/>
          </p:cNvCxnSpPr>
          <p:nvPr/>
        </p:nvCxnSpPr>
        <p:spPr>
          <a:xfrm flipV="1">
            <a:off x="6858016" y="3607601"/>
            <a:ext cx="785818" cy="214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7643834" y="3929072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등록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7643834" y="4214824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수정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7643834" y="4500576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삭제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7643834" y="4786328"/>
            <a:ext cx="928694" cy="21431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바른펜" charset="-127"/>
                <a:ea typeface="나눔바른펜" charset="-127"/>
              </a:rPr>
              <a:t>답글</a:t>
            </a:r>
            <a:endParaRPr lang="ko-KR" altLang="en-US" sz="1100" dirty="0">
              <a:solidFill>
                <a:schemeClr val="tx1"/>
              </a:solidFill>
              <a:latin typeface="나눔바른펜" charset="-127"/>
              <a:ea typeface="나눔바른펜" charset="-127"/>
            </a:endParaRPr>
          </a:p>
        </p:txBody>
      </p:sp>
      <p:cxnSp>
        <p:nvCxnSpPr>
          <p:cNvPr id="147" name="직선 연결선 146"/>
          <p:cNvCxnSpPr>
            <a:stCxn id="81" idx="3"/>
            <a:endCxn id="143" idx="1"/>
          </p:cNvCxnSpPr>
          <p:nvPr/>
        </p:nvCxnSpPr>
        <p:spPr>
          <a:xfrm flipV="1">
            <a:off x="6858016" y="4036229"/>
            <a:ext cx="785818" cy="7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>
            <a:stCxn id="81" idx="3"/>
            <a:endCxn id="144" idx="1"/>
          </p:cNvCxnSpPr>
          <p:nvPr/>
        </p:nvCxnSpPr>
        <p:spPr>
          <a:xfrm>
            <a:off x="6858016" y="4107667"/>
            <a:ext cx="785818" cy="214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stCxn id="81" idx="3"/>
            <a:endCxn id="145" idx="1"/>
          </p:cNvCxnSpPr>
          <p:nvPr/>
        </p:nvCxnSpPr>
        <p:spPr>
          <a:xfrm>
            <a:off x="6858016" y="4107667"/>
            <a:ext cx="785818" cy="500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>
            <a:stCxn id="81" idx="3"/>
            <a:endCxn id="146" idx="1"/>
          </p:cNvCxnSpPr>
          <p:nvPr/>
        </p:nvCxnSpPr>
        <p:spPr>
          <a:xfrm>
            <a:off x="6858016" y="4107667"/>
            <a:ext cx="785818" cy="785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78592" y="2232204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5. </a:t>
            </a:r>
            <a:r>
              <a:rPr lang="ko-KR" altLang="en-US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3600" spc="-15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466464" y="1979808"/>
            <a:ext cx="4211864" cy="1095998"/>
            <a:chOff x="2484560" y="1979808"/>
            <a:chExt cx="4211864" cy="1095998"/>
          </a:xfrm>
        </p:grpSpPr>
        <p:sp>
          <p:nvSpPr>
            <p:cNvPr id="20" name="직사각형 19"/>
            <p:cNvSpPr/>
            <p:nvPr/>
          </p:nvSpPr>
          <p:spPr>
            <a:xfrm>
              <a:off x="2484560" y="2069238"/>
              <a:ext cx="4175672" cy="1006568"/>
            </a:xfrm>
            <a:prstGeom prst="rect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rot="298886">
              <a:off x="2520752" y="2051816"/>
              <a:ext cx="4175672" cy="1006568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rot="21266016">
              <a:off x="2517595" y="1979808"/>
              <a:ext cx="4175672" cy="1006568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8254" r="8254" b="8254"/>
          <a:stretch/>
        </p:blipFill>
        <p:spPr bwMode="auto">
          <a:xfrm>
            <a:off x="3881690" y="4170066"/>
            <a:ext cx="1381412" cy="102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249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41672" y="2232204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800" spc="-15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4810" y="2643188"/>
            <a:ext cx="747320" cy="428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-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관리자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00298" y="2071684"/>
            <a:ext cx="4175672" cy="1071570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8254" r="8254" b="8254"/>
          <a:stretch/>
        </p:blipFill>
        <p:spPr bwMode="auto">
          <a:xfrm>
            <a:off x="3881690" y="4170066"/>
            <a:ext cx="1381412" cy="102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249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 로그인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3108" y="4572014"/>
            <a:ext cx="2579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관리자 페이지 접속하기 전 관리자 로그인 페이지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50" y="71420"/>
            <a:ext cx="5523553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회원관리  리스트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642924"/>
            <a:ext cx="7121111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sp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571486"/>
            <a:ext cx="1758474" cy="571504"/>
          </a:xfrm>
          <a:prstGeom prst="rect">
            <a:avLst/>
          </a:prstGeom>
          <a:noFill/>
        </p:spPr>
      </p:pic>
      <p:pic>
        <p:nvPicPr>
          <p:cNvPr id="2051" name="Picture 3" descr="C:\Users\User\Desktop\마이바티스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0298" y="1357304"/>
            <a:ext cx="1857388" cy="466778"/>
          </a:xfrm>
          <a:prstGeom prst="rect">
            <a:avLst/>
          </a:prstGeom>
          <a:noFill/>
        </p:spPr>
      </p:pic>
      <p:pic>
        <p:nvPicPr>
          <p:cNvPr id="2052" name="Picture 4" descr="C:\Users\User\Desktop\토드.png"/>
          <p:cNvPicPr>
            <a:picLocks noChangeAspect="1" noChangeArrowheads="1"/>
          </p:cNvPicPr>
          <p:nvPr/>
        </p:nvPicPr>
        <p:blipFill>
          <a:blip r:embed="rId5" cstate="print"/>
          <a:srcRect l="12555" r="12115"/>
          <a:stretch>
            <a:fillRect/>
          </a:stretch>
        </p:blipFill>
        <p:spPr bwMode="auto">
          <a:xfrm>
            <a:off x="2428860" y="2143122"/>
            <a:ext cx="1885330" cy="928694"/>
          </a:xfrm>
          <a:prstGeom prst="rect">
            <a:avLst/>
          </a:prstGeom>
          <a:noFill/>
        </p:spPr>
      </p:pic>
      <p:pic>
        <p:nvPicPr>
          <p:cNvPr id="2053" name="Picture 5" descr="C:\Users\User\Desktop\exer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768" y="2928940"/>
            <a:ext cx="1304925" cy="495300"/>
          </a:xfrm>
          <a:prstGeom prst="rect">
            <a:avLst/>
          </a:prstGeom>
          <a:noFill/>
        </p:spPr>
      </p:pic>
      <p:pic>
        <p:nvPicPr>
          <p:cNvPr id="2056" name="Picture 8" descr="C:\Users\User\Desktop\springmvc.png"/>
          <p:cNvPicPr>
            <a:picLocks noChangeAspect="1" noChangeArrowheads="1"/>
          </p:cNvPicPr>
          <p:nvPr/>
        </p:nvPicPr>
        <p:blipFill>
          <a:blip r:embed="rId7" cstate="print"/>
          <a:srcRect l="18750" t="34822" r="15624" b="8928"/>
          <a:stretch>
            <a:fillRect/>
          </a:stretch>
        </p:blipFill>
        <p:spPr bwMode="auto">
          <a:xfrm>
            <a:off x="4857752" y="2428874"/>
            <a:ext cx="1571636" cy="942982"/>
          </a:xfrm>
          <a:prstGeom prst="rect">
            <a:avLst/>
          </a:prstGeom>
          <a:noFill/>
        </p:spPr>
      </p:pic>
      <p:pic>
        <p:nvPicPr>
          <p:cNvPr id="2058" name="Picture 10" descr="C:\Users\User\Desktop\jsp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15206" y="428610"/>
            <a:ext cx="1000132" cy="940124"/>
          </a:xfrm>
          <a:prstGeom prst="rect">
            <a:avLst/>
          </a:prstGeom>
          <a:noFill/>
        </p:spPr>
      </p:pic>
      <p:pic>
        <p:nvPicPr>
          <p:cNvPr id="2059" name="Picture 11" descr="C:\Users\User\Desktop\jstl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86644" y="1500180"/>
            <a:ext cx="928694" cy="755036"/>
          </a:xfrm>
          <a:prstGeom prst="rect">
            <a:avLst/>
          </a:prstGeom>
          <a:noFill/>
        </p:spPr>
      </p:pic>
      <p:pic>
        <p:nvPicPr>
          <p:cNvPr id="2060" name="Picture 12" descr="C:\Users\User\Desktop\html5-css-javascript-logo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57752" y="3643320"/>
            <a:ext cx="2928958" cy="1140947"/>
          </a:xfrm>
          <a:prstGeom prst="rect">
            <a:avLst/>
          </a:prstGeom>
          <a:noFill/>
        </p:spPr>
      </p:pic>
      <p:pic>
        <p:nvPicPr>
          <p:cNvPr id="2061" name="Picture 13" descr="C:\Users\User\Desktop\자바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928926" y="3357568"/>
            <a:ext cx="1071569" cy="1310701"/>
          </a:xfrm>
          <a:prstGeom prst="rect">
            <a:avLst/>
          </a:prstGeom>
          <a:noFill/>
        </p:spPr>
      </p:pic>
      <p:pic>
        <p:nvPicPr>
          <p:cNvPr id="2062" name="Picture 14" descr="C:\Users\User\Desktop\톰캣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929190" y="285734"/>
            <a:ext cx="1060450" cy="1036637"/>
          </a:xfrm>
          <a:prstGeom prst="rect">
            <a:avLst/>
          </a:prstGeom>
          <a:noFill/>
        </p:spPr>
      </p:pic>
      <p:pic>
        <p:nvPicPr>
          <p:cNvPr id="2063" name="Picture 15" descr="C:\Users\User\Desktop\jquery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86314" y="1571618"/>
            <a:ext cx="1500198" cy="536508"/>
          </a:xfrm>
          <a:prstGeom prst="rect">
            <a:avLst/>
          </a:prstGeom>
          <a:noFill/>
        </p:spPr>
      </p:pic>
      <p:pic>
        <p:nvPicPr>
          <p:cNvPr id="2064" name="Picture 16" descr="C:\Users\User\Documents\카카오톡 받은 파일\오라클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43768" y="2500312"/>
            <a:ext cx="1236663" cy="244475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9" name="TextBox 1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1-2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개발환경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1" y="357172"/>
            <a:ext cx="7429519" cy="13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2643188"/>
            <a:ext cx="7429520" cy="2251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143504" y="2000246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정해진 숫자만큼 회원 보기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10800000" flipV="1">
            <a:off x="6715141" y="428608"/>
            <a:ext cx="1714513" cy="16430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10800000">
            <a:off x="6715140" y="2214560"/>
            <a:ext cx="1714512" cy="5715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1071552"/>
            <a:ext cx="726361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857356" y="4286262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삭제하기 누르고 확인 누르면 회원 삭제 가능</a:t>
            </a: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3357567"/>
            <a:ext cx="7286676" cy="1340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857356" y="3214692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회원정보 수정 누르고 확인 누르면 회원정보 수정 가능</a:t>
            </a:r>
          </a:p>
        </p:txBody>
      </p:sp>
      <p:pic>
        <p:nvPicPr>
          <p:cNvPr id="20482" name="Picture 2" descr="C:\Users\User\Desktop\KakaoTalk_20160923_10190245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32" y="285734"/>
            <a:ext cx="6858016" cy="1999544"/>
          </a:xfrm>
          <a:prstGeom prst="rect">
            <a:avLst/>
          </a:prstGeom>
          <a:noFill/>
        </p:spPr>
      </p:pic>
      <p:cxnSp>
        <p:nvCxnSpPr>
          <p:cNvPr id="12" name="직선 화살표 연결선 11"/>
          <p:cNvCxnSpPr/>
          <p:nvPr/>
        </p:nvCxnSpPr>
        <p:spPr>
          <a:xfrm rot="10800000" flipV="1">
            <a:off x="2941844" y="1285866"/>
            <a:ext cx="2916040" cy="1857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6513" y="500047"/>
            <a:ext cx="7447487" cy="137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8230" y="2214560"/>
            <a:ext cx="7405770" cy="1685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928794" y="4429138"/>
            <a:ext cx="607223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취소버튼 누르면 원래 화면으로 돌아옴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수정을 누르면 회원정보 수정 완료</a:t>
            </a: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428610"/>
            <a:ext cx="7429520" cy="225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1" y="2928940"/>
            <a:ext cx="7429519" cy="118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 l="30769" t="60431" r="31550" b="3311"/>
          <a:stretch>
            <a:fillRect/>
          </a:stretch>
        </p:blipFill>
        <p:spPr bwMode="auto">
          <a:xfrm>
            <a:off x="4071934" y="2143122"/>
            <a:ext cx="2714644" cy="415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직선 화살표 연결선 13"/>
          <p:cNvCxnSpPr>
            <a:stCxn id="10" idx="2"/>
          </p:cNvCxnSpPr>
          <p:nvPr/>
        </p:nvCxnSpPr>
        <p:spPr>
          <a:xfrm rot="5400000">
            <a:off x="4101159" y="1743718"/>
            <a:ext cx="513055" cy="2143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28794" y="4643452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아이디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닉네임으로 검색 가능</a:t>
            </a: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57356" y="4881890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DB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를 엑셀로 내보내기 가능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2643188"/>
            <a:ext cx="7038985" cy="178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 cstate="print"/>
          <a:srcRect r="26177" b="10315"/>
          <a:stretch>
            <a:fillRect/>
          </a:stretch>
        </p:blipFill>
        <p:spPr bwMode="auto">
          <a:xfrm>
            <a:off x="1785918" y="714362"/>
            <a:ext cx="723172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1714480" y="1500180"/>
            <a:ext cx="1000132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2"/>
          </p:cNvCxnSpPr>
          <p:nvPr/>
        </p:nvCxnSpPr>
        <p:spPr>
          <a:xfrm rot="16200000" flipH="1">
            <a:off x="1928794" y="2071684"/>
            <a:ext cx="785820" cy="2143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736" y="4572014"/>
            <a:ext cx="20002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페이지 게시판들의 목록을 볼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제목을 클릭하면 상세보기로 이동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0"/>
            <a:ext cx="519685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3972"/>
          <a:stretch>
            <a:fillRect/>
          </a:stretch>
        </p:blipFill>
        <p:spPr bwMode="auto">
          <a:xfrm>
            <a:off x="1785918" y="0"/>
            <a:ext cx="5329286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704" y="3786196"/>
            <a:ext cx="2000296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기본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7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개의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게시글을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볼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보고 싶은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수를 입력하여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개수 변경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입력한 개수에 따라 전체 게시판의 리스트 개수 변경 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86446" y="0"/>
            <a:ext cx="1357322" cy="28573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2571750"/>
            <a:ext cx="3757608" cy="2204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142858"/>
            <a:ext cx="5781725" cy="24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1670" y="4881890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각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위의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목록으로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’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를 클릭하면 각 게시판 목록으로 이동가능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72330" y="71420"/>
            <a:ext cx="1000132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7" idx="2"/>
            <a:endCxn id="3074" idx="2"/>
          </p:cNvCxnSpPr>
          <p:nvPr/>
        </p:nvCxnSpPr>
        <p:spPr>
          <a:xfrm rot="5400000">
            <a:off x="5241804" y="220778"/>
            <a:ext cx="2194198" cy="24669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3108" y="4572014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상단의 체크박스를 클릭하면 전체선택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전체해제 가능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1214428"/>
            <a:ext cx="7025500" cy="2386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9" name="TextBox 1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1-2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개발환경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Open Source &amp; API</a:t>
            </a:r>
            <a:endParaRPr lang="ko-KR" altLang="en-US" sz="1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6" name="Picture 2" descr="C:\Users\User\Documents\카카오톡 받은 파일\KakaoTalk_20160923_01082432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571486"/>
            <a:ext cx="714380" cy="703798"/>
          </a:xfrm>
          <a:prstGeom prst="rect">
            <a:avLst/>
          </a:prstGeom>
          <a:noFill/>
        </p:spPr>
      </p:pic>
      <p:pic>
        <p:nvPicPr>
          <p:cNvPr id="1027" name="Picture 3" descr="C:\Users\User\Documents\카카오톡 받은 파일\KakaoTalk_20160927_09401798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2285998"/>
            <a:ext cx="1214446" cy="518669"/>
          </a:xfrm>
          <a:prstGeom prst="rect">
            <a:avLst/>
          </a:prstGeom>
          <a:noFill/>
        </p:spPr>
      </p:pic>
      <p:pic>
        <p:nvPicPr>
          <p:cNvPr id="1028" name="Picture 4" descr="C:\Users\User\Documents\카카오톡 받은 파일\KakaoTalk_20160927_10174764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1670" y="4000510"/>
            <a:ext cx="1576208" cy="392052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071934" y="3214692"/>
            <a:ext cx="3931350" cy="302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채용공고 상세정보 지도 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en-US" altLang="ko-KR" sz="14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Daum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 Map API</a:t>
            </a:r>
            <a:endParaRPr lang="ko-KR" altLang="en-US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71934" y="785800"/>
            <a:ext cx="4245597" cy="302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회원관리 회원정보 엑셀 내보내기 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-  Poi 3.14 </a:t>
            </a:r>
            <a:endParaRPr lang="ko-KR" altLang="en-US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71934" y="1643056"/>
            <a:ext cx="2420277" cy="302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게시판 글 쓰기 에디터 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-  </a:t>
            </a:r>
            <a:r>
              <a:rPr lang="en-US" altLang="ko-KR" sz="14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ckEditor</a:t>
            </a:r>
            <a:endParaRPr lang="ko-KR" altLang="en-US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71670" y="3143254"/>
            <a:ext cx="1714512" cy="438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4071934" y="2428874"/>
            <a:ext cx="230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비밀번호 찾기 메일 발송 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- James</a:t>
            </a:r>
            <a:endParaRPr lang="ko-KR" altLang="en-US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31" name="Picture 7" descr="https://upload.wikimedia.org/wikipedia/en/f/fc/CKEditor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00232" y="1500180"/>
            <a:ext cx="1509688" cy="545325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4071934" y="4000510"/>
            <a:ext cx="1157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바른펜" pitchFamily="50" charset="-127"/>
                <a:ea typeface="나눔바른펜" pitchFamily="50" charset="-127"/>
              </a:rPr>
              <a:t>- HIGHCHARTS</a:t>
            </a:r>
            <a:endParaRPr lang="ko-KR" altLang="en-US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3000378"/>
            <a:ext cx="4513196" cy="148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20" y="2857502"/>
            <a:ext cx="2771780" cy="9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84" y="0"/>
            <a:ext cx="6200789" cy="259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1670" y="4786328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게시글을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선택하여 여러 개의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게시글을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한 번에 삭제할 수 있음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286644" y="2285998"/>
            <a:ext cx="1285884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rot="5400000">
            <a:off x="7822428" y="2750346"/>
            <a:ext cx="214316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0800000" flipV="1">
            <a:off x="6429388" y="3500444"/>
            <a:ext cx="2035986" cy="500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-1"/>
            <a:ext cx="5643602" cy="188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2000246"/>
            <a:ext cx="2805102" cy="90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3108" y="4786328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삭제를 누르면 개별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삭제 가능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43834" y="571486"/>
            <a:ext cx="357190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rot="5400000">
            <a:off x="7208712" y="1363800"/>
            <a:ext cx="1214447" cy="584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84" y="2857502"/>
            <a:ext cx="5986475" cy="198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2143122"/>
            <a:ext cx="4476752" cy="28911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7463" y="0"/>
            <a:ext cx="5974069" cy="20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관리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7356" y="4786328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수정을 누르면 수정페이지로 이동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00958" y="500048"/>
            <a:ext cx="428628" cy="1428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2"/>
          </p:cNvCxnSpPr>
          <p:nvPr/>
        </p:nvCxnSpPr>
        <p:spPr>
          <a:xfrm rot="5400000">
            <a:off x="6036479" y="392891"/>
            <a:ext cx="1428760" cy="19288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5" y="0"/>
            <a:ext cx="5577337" cy="392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984" y="4500576"/>
            <a:ext cx="607223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카테고리 분류를 선택하고 질문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답변을 입력 할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글 쓰기 창에서 목록페이지로 이동할 수 있음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500430" y="642924"/>
            <a:ext cx="3000396" cy="5715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8" y="1357304"/>
            <a:ext cx="2263750" cy="22860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2571736" y="500048"/>
            <a:ext cx="928694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142858"/>
            <a:ext cx="5763904" cy="414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8860" y="4643452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카테고리 분류를 선택하지 않았거나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질문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또는 내용을 입력하지 않는 것을 막기 위해 유효성 검사 실시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1842206"/>
            <a:ext cx="2913067" cy="11473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00760" y="3286130"/>
            <a:ext cx="2857488" cy="11252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1670" y="4214824"/>
            <a:ext cx="607223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전체 리스트 보기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리스트 화면에서 글쓰기 페이지로 이동할 수 있음 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리스트가 전체 몇 건인지 알려줌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관리자 게시판 관리 페이지로 이동할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 t="26087"/>
          <a:stretch>
            <a:fillRect/>
          </a:stretch>
        </p:blipFill>
        <p:spPr bwMode="auto">
          <a:xfrm>
            <a:off x="2571736" y="2857502"/>
            <a:ext cx="5721764" cy="12144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 b="30366"/>
          <a:stretch>
            <a:fillRect/>
          </a:stretch>
        </p:blipFill>
        <p:spPr bwMode="auto">
          <a:xfrm>
            <a:off x="2414844" y="-1"/>
            <a:ext cx="5871932" cy="267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2500298" y="1000114"/>
            <a:ext cx="857256" cy="1428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358082" y="1285866"/>
            <a:ext cx="857256" cy="1428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72396" y="3786196"/>
            <a:ext cx="642942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8860" y="4572014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페이지 이동 시 한 블록 이동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한 페이지 이동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 t="30355"/>
          <a:stretch>
            <a:fillRect/>
          </a:stretch>
        </p:blipFill>
        <p:spPr bwMode="auto">
          <a:xfrm>
            <a:off x="1928794" y="1500180"/>
            <a:ext cx="6786579" cy="1311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3643306" y="1785932"/>
            <a:ext cx="357190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429388" y="1785932"/>
            <a:ext cx="285752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715140" y="1785932"/>
            <a:ext cx="285752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0" idx="2"/>
          </p:cNvCxnSpPr>
          <p:nvPr/>
        </p:nvCxnSpPr>
        <p:spPr>
          <a:xfrm>
            <a:off x="3786182" y="2143122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5" idx="2"/>
          </p:cNvCxnSpPr>
          <p:nvPr/>
        </p:nvCxnSpPr>
        <p:spPr>
          <a:xfrm rot="5400000">
            <a:off x="5214942" y="1714494"/>
            <a:ext cx="928694" cy="17859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2"/>
          </p:cNvCxnSpPr>
          <p:nvPr/>
        </p:nvCxnSpPr>
        <p:spPr>
          <a:xfrm rot="16200000" flipH="1">
            <a:off x="6715140" y="2285998"/>
            <a:ext cx="857256" cy="5715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14810" y="3143254"/>
            <a:ext cx="10715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한 페이지 씩 이동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00892" y="3071816"/>
            <a:ext cx="10001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한 블록 씩 이동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71420"/>
            <a:ext cx="2286016" cy="2235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7474" y="2285998"/>
            <a:ext cx="5316526" cy="252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546" y="4572014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카테고리 별로 정렬 가능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1736" y="0"/>
            <a:ext cx="1428760" cy="228599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4000496" y="1142999"/>
            <a:ext cx="928694" cy="14287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643438" y="3071816"/>
            <a:ext cx="1071570" cy="10001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3108" y="4357700"/>
            <a:ext cx="6072230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검색을 하면 검색어가 무엇인지 몇 건이 검색되었는지 알려줌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질문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답변을 선택하여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검색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검색된 내용이 없을 시 검색 내용이 없다고 알려줌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71420"/>
            <a:ext cx="6849967" cy="3195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1785918" y="285734"/>
            <a:ext cx="1785950" cy="1428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8" y="3429006"/>
            <a:ext cx="3104467" cy="714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/>
          <p:nvPr/>
        </p:nvCxnSpPr>
        <p:spPr>
          <a:xfrm>
            <a:off x="4357686" y="3214692"/>
            <a:ext cx="1357322" cy="500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2500312"/>
            <a:ext cx="3328994" cy="245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48" y="2857502"/>
            <a:ext cx="107157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4810" y="214296"/>
            <a:ext cx="3326630" cy="2471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0232" y="4712613"/>
            <a:ext cx="607223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1.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상단의 체크박스를 체크하면 전체선택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2.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체크박스로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게시글을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선택하여 선택한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한 번에 삭제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14810" y="428610"/>
            <a:ext cx="3357586" cy="4286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86446" y="2857502"/>
            <a:ext cx="3143272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0" idx="2"/>
            <a:endCxn id="11268" idx="0"/>
          </p:cNvCxnSpPr>
          <p:nvPr/>
        </p:nvCxnSpPr>
        <p:spPr>
          <a:xfrm rot="5400000">
            <a:off x="4357686" y="1321585"/>
            <a:ext cx="2000264" cy="1071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9" idx="3"/>
            <a:endCxn id="12" idx="1"/>
          </p:cNvCxnSpPr>
          <p:nvPr/>
        </p:nvCxnSpPr>
        <p:spPr>
          <a:xfrm flipV="1">
            <a:off x="5357818" y="3036097"/>
            <a:ext cx="428628" cy="357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286248" y="2928940"/>
            <a:ext cx="1071570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00232" y="142858"/>
            <a:ext cx="2192589" cy="450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2071670" y="714362"/>
            <a:ext cx="214314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9749" y="2232204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2. </a:t>
            </a:r>
            <a:r>
              <a:rPr lang="ko-KR" altLang="en-US" sz="3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프로젝트 계획</a:t>
            </a:r>
            <a:endParaRPr lang="ko-KR" altLang="en-US" sz="3600" spc="-15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466464" y="1979808"/>
            <a:ext cx="4211864" cy="1095998"/>
            <a:chOff x="2484560" y="1979808"/>
            <a:chExt cx="4211864" cy="1095998"/>
          </a:xfrm>
        </p:grpSpPr>
        <p:sp>
          <p:nvSpPr>
            <p:cNvPr id="18" name="직사각형 17"/>
            <p:cNvSpPr/>
            <p:nvPr/>
          </p:nvSpPr>
          <p:spPr>
            <a:xfrm>
              <a:off x="2484560" y="2069238"/>
              <a:ext cx="4175672" cy="1006568"/>
            </a:xfrm>
            <a:prstGeom prst="rect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rot="298886">
              <a:off x="2520752" y="2051816"/>
              <a:ext cx="4175672" cy="1006568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rot="21266016">
              <a:off x="2517595" y="1979808"/>
              <a:ext cx="4175672" cy="1006568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8254" r="8254" b="8254"/>
          <a:stretch/>
        </p:blipFill>
        <p:spPr bwMode="auto">
          <a:xfrm>
            <a:off x="3881690" y="4170066"/>
            <a:ext cx="1381412" cy="102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27623" y="3151994"/>
            <a:ext cx="108876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업무분담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제작일정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주차 별 진행상황</a:t>
            </a:r>
          </a:p>
        </p:txBody>
      </p:sp>
    </p:spTree>
    <p:extLst>
      <p:ext uri="{BB962C8B-B14F-4D97-AF65-F5344CB8AC3E}">
        <p14:creationId xmlns:p14="http://schemas.microsoft.com/office/powerpoint/2010/main" val="1349249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3174" y="4572014"/>
            <a:ext cx="607223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상세보기 화면에서 수정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삭제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목록 페이지로 이동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이전글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다음글을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클릭하여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이동 가능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142858"/>
            <a:ext cx="7000892" cy="414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4429124" y="3286130"/>
            <a:ext cx="1928826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000232" y="3786196"/>
            <a:ext cx="642942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142858"/>
            <a:ext cx="6338902" cy="3572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1736" y="4357700"/>
            <a:ext cx="6072230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수정화면에서 카테고리 분류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질문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답변 모두 수정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수정화면에서 목록 페이지로 이동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수정을 마치면 알림 창으로 성공여부를 알려줌 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1" name="직선 화살표 연결선 10"/>
          <p:cNvCxnSpPr>
            <a:stCxn id="13" idx="2"/>
          </p:cNvCxnSpPr>
          <p:nvPr/>
        </p:nvCxnSpPr>
        <p:spPr>
          <a:xfrm rot="16200000" flipH="1">
            <a:off x="5447115" y="3375427"/>
            <a:ext cx="428628" cy="1107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3643320"/>
            <a:ext cx="2424819" cy="842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714876" y="3429006"/>
            <a:ext cx="785818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1736" y="4714890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카테고리 분류나 질문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답변이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NULL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이나 공백이면 알람창으로 알려줌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214296"/>
            <a:ext cx="5214974" cy="227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32" y="3214692"/>
            <a:ext cx="2947993" cy="9869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0" name="직선 화살표 연결선 9"/>
          <p:cNvCxnSpPr/>
          <p:nvPr/>
        </p:nvCxnSpPr>
        <p:spPr>
          <a:xfrm rot="16200000" flipH="1">
            <a:off x="3250398" y="1178709"/>
            <a:ext cx="2357453" cy="2143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357172"/>
            <a:ext cx="7086619" cy="116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984" y="4429138"/>
            <a:ext cx="607223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상세보기에서 삭제를 누르면 삭제 확인 화면으로 이동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목록 페이지로 이동할 수 있음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관리자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43504" y="571486"/>
            <a:ext cx="571504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rot="5400000">
            <a:off x="4179091" y="750081"/>
            <a:ext cx="1143008" cy="13573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2071684"/>
            <a:ext cx="7151708" cy="14287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공지사항 게시판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984" y="4572014"/>
            <a:ext cx="607223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카테고리 선택하여 공지 등록 가능 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목록 페이지로 이동할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71419"/>
            <a:ext cx="5715040" cy="440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3286116" y="1142990"/>
            <a:ext cx="571504" cy="642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29256" y="3786196"/>
            <a:ext cx="500066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공지사항 게시판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6546" y="3929072"/>
            <a:ext cx="235745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공지등록 페이지로 이동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총 등록된 공지사항이 몇 건인지 알려줌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한 페이지 씩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한 블록 씩 이동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관리자 게시판 관리 페이지로 이동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상단의 체크박스를 클릭하면 전체선택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게시글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선택하여 한 번에 삭제 가능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0"/>
            <a:ext cx="510376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6215074" y="4286262"/>
            <a:ext cx="571504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14480" y="142858"/>
            <a:ext cx="1143008" cy="1428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86314" y="4572014"/>
            <a:ext cx="214314" cy="1428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72198" y="428610"/>
            <a:ext cx="714380" cy="1428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14480" y="4286262"/>
            <a:ext cx="1000132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85918" y="571486"/>
            <a:ext cx="214314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2538466"/>
            <a:ext cx="5367334" cy="194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71420"/>
            <a:ext cx="4443425" cy="214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공지사항 게시판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5984" y="4643452"/>
            <a:ext cx="607223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이벤트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공지사항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서비스로 리스트 보기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rot="16200000" flipH="1">
            <a:off x="3178959" y="1035833"/>
            <a:ext cx="1643074" cy="1428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86248" y="2857502"/>
            <a:ext cx="642942" cy="16430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공지사항 게시판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5918" y="4712613"/>
            <a:ext cx="421484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내용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제목 선택하여 검색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일치하는 사항이 없을 시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검색된 질문이 없습니다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’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라고 알려줌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71420"/>
            <a:ext cx="5934424" cy="228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9058" y="2428874"/>
            <a:ext cx="285752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0232" y="3643320"/>
            <a:ext cx="6858018" cy="78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공지사항 게시판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2266" y="4214824"/>
            <a:ext cx="207173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공지사항 상세내용 보기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목록 페이지로 이동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삭제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이전글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다음글으로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이동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71420"/>
            <a:ext cx="6312689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71420"/>
            <a:ext cx="5418607" cy="3128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공지사항 게시판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8794" y="4286262"/>
            <a:ext cx="6072230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공지사항 수정하기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목록 페이지로 이동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제목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내용이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Null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일 경우 경고창으로 알려줌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7884" y="2428874"/>
            <a:ext cx="3000396" cy="9574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84" y="3571882"/>
            <a:ext cx="2971791" cy="1143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6" name="TextBox 5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2-1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업무분담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9458" name="Picture 2" descr="C:\Users\User\Downloads\ava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928676"/>
            <a:ext cx="500066" cy="500066"/>
          </a:xfrm>
          <a:prstGeom prst="rect">
            <a:avLst/>
          </a:prstGeom>
          <a:noFill/>
        </p:spPr>
      </p:pic>
      <p:pic>
        <p:nvPicPr>
          <p:cNvPr id="9" name="Picture 2" descr="C:\Users\User\Downloads\ava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2285998"/>
            <a:ext cx="500066" cy="500066"/>
          </a:xfrm>
          <a:prstGeom prst="rect">
            <a:avLst/>
          </a:prstGeom>
          <a:noFill/>
        </p:spPr>
      </p:pic>
      <p:pic>
        <p:nvPicPr>
          <p:cNvPr id="10" name="Picture 2" descr="C:\Users\User\Downloads\ava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3929072"/>
            <a:ext cx="500066" cy="500066"/>
          </a:xfrm>
          <a:prstGeom prst="rect">
            <a:avLst/>
          </a:prstGeom>
          <a:noFill/>
        </p:spPr>
      </p:pic>
      <p:pic>
        <p:nvPicPr>
          <p:cNvPr id="11" name="Picture 2" descr="C:\Users\User\Downloads\ava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2786064"/>
            <a:ext cx="500066" cy="500066"/>
          </a:xfrm>
          <a:prstGeom prst="rect">
            <a:avLst/>
          </a:prstGeom>
          <a:noFill/>
        </p:spPr>
      </p:pic>
      <p:pic>
        <p:nvPicPr>
          <p:cNvPr id="12" name="Picture 2" descr="C:\Users\User\Downloads\ava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857238"/>
            <a:ext cx="500066" cy="50006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428860" y="71420"/>
            <a:ext cx="57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smtClean="0">
                <a:latin typeface="나눔바른펜" pitchFamily="50" charset="-127"/>
                <a:ea typeface="나눔바른펜" pitchFamily="50" charset="-127"/>
              </a:rPr>
              <a:t>김</a:t>
            </a:r>
            <a:endParaRPr lang="ko-KR" altLang="en-US" sz="1200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00298" y="357172"/>
            <a:ext cx="42862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28860" y="428610"/>
            <a:ext cx="29289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이력서 관리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등록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삭제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열람 및 </a:t>
            </a:r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css</a:t>
            </a:r>
            <a:endParaRPr lang="ko-KR" altLang="en-US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각종 </a:t>
            </a:r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api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참고 및 정리하여 </a:t>
            </a:r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api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활용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  (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모든 페이지 관할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Admin main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에서 하이차트 이용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아이디 찾기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비밀번호 찾기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 (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메일로 임시 비밀번호 전송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회원정보 엑셀로 내보내기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엑셀파일 회원정보로 업로드 하기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개인회원이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기업에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지원시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마이페이지에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등록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 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기업은 지원자를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마이페이지에서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볼 수 있고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 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기업이 지원서 열람 시 열람여부 표시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이력서 온라인 지원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28860" y="2571750"/>
            <a:ext cx="57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smtClean="0">
                <a:latin typeface="나눔바른펜" pitchFamily="50" charset="-127"/>
                <a:ea typeface="나눔바른펜" pitchFamily="50" charset="-127"/>
              </a:rPr>
              <a:t>김</a:t>
            </a:r>
            <a:endParaRPr lang="ko-KR" altLang="en-US" sz="1200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500298" y="2857502"/>
            <a:ext cx="42862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28860" y="2928940"/>
            <a:ext cx="27860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공지사항</a:t>
            </a: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일반게시판 글 등록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목록보기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삭제 처리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메인화면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구성 및 </a:t>
            </a:r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css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파일 코딩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29322" y="1928808"/>
            <a:ext cx="57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smtClean="0">
                <a:latin typeface="나눔바른펜" pitchFamily="50" charset="-127"/>
                <a:ea typeface="나눔바른펜" pitchFamily="50" charset="-127"/>
              </a:rPr>
              <a:t>김</a:t>
            </a:r>
            <a:endParaRPr lang="ko-KR" altLang="en-US" sz="1200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000760" y="2214560"/>
            <a:ext cx="42862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29322" y="2285998"/>
            <a:ext cx="32146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DB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설계 및 관리 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eXERD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Toad for Oracle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이용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채용공고 등록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이미지 업로드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),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상세보기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지도 </a:t>
            </a:r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api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),</a:t>
            </a:r>
            <a:b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</a:b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 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삭제</a:t>
            </a: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채용정보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인재정보 페이지 조건 별 검색 기능 추가</a:t>
            </a: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채용 페이지 </a:t>
            </a:r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css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디자인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9322" y="428610"/>
            <a:ext cx="57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smtClean="0">
                <a:latin typeface="나눔바른펜" pitchFamily="50" charset="-127"/>
                <a:ea typeface="나눔바른펜" pitchFamily="50" charset="-127"/>
              </a:rPr>
              <a:t>박</a:t>
            </a:r>
            <a:endParaRPr lang="ko-KR" altLang="en-US" sz="1200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000760" y="714362"/>
            <a:ext cx="42862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29322" y="785800"/>
            <a:ext cx="2571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로그인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회원가입 관련</a:t>
            </a: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개인회원 등록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삭제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DB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수집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관리자페이지 회원정보 수정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삭제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29322" y="3571882"/>
            <a:ext cx="57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smtClean="0">
                <a:latin typeface="나눔바른펜" pitchFamily="50" charset="-127"/>
                <a:ea typeface="나눔바른펜" pitchFamily="50" charset="-127"/>
              </a:rPr>
              <a:t>정</a:t>
            </a:r>
            <a:endParaRPr lang="ko-KR" altLang="en-US" sz="1200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000760" y="3857634"/>
            <a:ext cx="42862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929322" y="3929072"/>
            <a:ext cx="2857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전체적인 레이아웃 구성 및 </a:t>
            </a:r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css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파일 코딩 </a:t>
            </a: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템플릿 파일 코딩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기업회원 등록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삭제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관리자와 개인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기업으로 나눠서 회원관리</a:t>
            </a:r>
            <a:endParaRPr lang="ko-KR" altLang="en-US" sz="11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40" name="Picture 3" descr="C:\Users\User\Downloads\avatar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3929072"/>
            <a:ext cx="479283" cy="479283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2428860" y="3571882"/>
            <a:ext cx="57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smtClean="0">
                <a:latin typeface="나눔바른펜" pitchFamily="50" charset="-127"/>
                <a:ea typeface="나눔바른펜" pitchFamily="50" charset="-127"/>
              </a:rPr>
              <a:t>박</a:t>
            </a:r>
            <a:endParaRPr lang="ko-KR" altLang="en-US" sz="1200" spc="-150" dirty="0">
              <a:latin typeface="나눔바른펜" pitchFamily="50" charset="-127"/>
              <a:ea typeface="나눔바른펜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2500298" y="3857634"/>
            <a:ext cx="42862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28860" y="3929072"/>
            <a:ext cx="27860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파워포인트</a:t>
            </a:r>
          </a:p>
          <a:p>
            <a:pPr>
              <a:buFontTx/>
              <a:buChar char="-"/>
            </a:pP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FAQ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게시판 글 등록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목록보기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삭제 처리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자유게시판 등록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목록보기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수정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삭제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및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 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답글</a:t>
            </a: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err="1" smtClean="0">
                <a:latin typeface="나눔바른펜" pitchFamily="50" charset="-127"/>
                <a:ea typeface="나눔바른펜" pitchFamily="50" charset="-127"/>
              </a:rPr>
              <a:t>댓글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달기 처리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 게시판 </a:t>
            </a:r>
            <a:r>
              <a:rPr lang="en-US" altLang="ko-KR" sz="1100" dirty="0" err="1" smtClean="0">
                <a:latin typeface="나눔바른펜" pitchFamily="50" charset="-127"/>
                <a:ea typeface="나눔바른펜" pitchFamily="50" charset="-127"/>
              </a:rPr>
              <a:t>css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atin typeface="나눔바른펜" pitchFamily="50" charset="-127"/>
                <a:ea typeface="나눔바른펜" pitchFamily="50" charset="-127"/>
              </a:rPr>
              <a:t>게시판 별 조건검색 및 통합검색</a:t>
            </a:r>
            <a:endParaRPr lang="en-US" altLang="ko-KR" sz="1100" dirty="0" smtClean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2" y="1357304"/>
            <a:ext cx="4696132" cy="3579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공지사항 게시판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4480" y="4712613"/>
            <a:ext cx="607223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삭제 버튼을 누르면 삭제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삭제 성공여부를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메시지창으로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알려줌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 l="23077" t="36275" r="12821" b="12940"/>
          <a:stretch>
            <a:fillRect/>
          </a:stretch>
        </p:blipFill>
        <p:spPr bwMode="auto">
          <a:xfrm>
            <a:off x="1928794" y="142858"/>
            <a:ext cx="178595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직선 화살표 연결선 9"/>
          <p:cNvCxnSpPr>
            <a:stCxn id="15" idx="2"/>
          </p:cNvCxnSpPr>
          <p:nvPr/>
        </p:nvCxnSpPr>
        <p:spPr>
          <a:xfrm rot="16200000" flipH="1">
            <a:off x="3696885" y="-232193"/>
            <a:ext cx="785818" cy="25360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428860" y="285734"/>
            <a:ext cx="785818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41672" y="2232204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800" spc="-15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4810" y="2643188"/>
            <a:ext cx="591830" cy="428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-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회원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00298" y="2071684"/>
            <a:ext cx="4175672" cy="1071570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8254" r="8254" b="8254"/>
          <a:stretch/>
        </p:blipFill>
        <p:spPr bwMode="auto">
          <a:xfrm>
            <a:off x="3881690" y="4170066"/>
            <a:ext cx="1381412" cy="102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249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로그인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454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0"/>
            <a:ext cx="6629417" cy="443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071670" y="4714890"/>
            <a:ext cx="72152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세 군데에서 회원가입하기 가능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43900" y="0"/>
            <a:ext cx="428628" cy="2142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43768" y="2285998"/>
            <a:ext cx="428628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8926" y="571486"/>
            <a:ext cx="2500330" cy="332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4429124" y="2643188"/>
            <a:ext cx="357190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로그인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454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0"/>
            <a:ext cx="6629417" cy="443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071670" y="4714890"/>
            <a:ext cx="72152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상단의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로그인이나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메인 내의 로그인 버튼을 눌러 로그인 가능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15272" y="0"/>
            <a:ext cx="428628" cy="2142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00892" y="1643056"/>
            <a:ext cx="1714512" cy="642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로그인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142858"/>
            <a:ext cx="1785950" cy="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4500562" y="142858"/>
            <a:ext cx="928694" cy="642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2"/>
          </p:cNvCxnSpPr>
          <p:nvPr/>
        </p:nvCxnSpPr>
        <p:spPr>
          <a:xfrm rot="5400000">
            <a:off x="4180716" y="501673"/>
            <a:ext cx="500066" cy="1068320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29256" y="142858"/>
            <a:ext cx="928694" cy="642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2"/>
          </p:cNvCxnSpPr>
          <p:nvPr/>
        </p:nvCxnSpPr>
        <p:spPr>
          <a:xfrm rot="16200000" flipH="1">
            <a:off x="6254223" y="425179"/>
            <a:ext cx="500066" cy="1221307"/>
          </a:xfrm>
          <a:prstGeom prst="straightConnector1">
            <a:avLst/>
          </a:prstGeom>
          <a:ln w="9525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1357304"/>
            <a:ext cx="2500330" cy="332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84" y="1357304"/>
            <a:ext cx="2428892" cy="3250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2071670" y="4714890"/>
            <a:ext cx="72152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메인 내에서는 개인회원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기업회원 선택하여 로그인 가능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642924"/>
            <a:ext cx="4678012" cy="3600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아이디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비밀번호 찾기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14744" y="2786064"/>
            <a:ext cx="1000132" cy="3571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72264" y="1785932"/>
            <a:ext cx="928694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071670" y="4714890"/>
            <a:ext cx="72152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로그인창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내에서나 로그인하기 전에 아이디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/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비밀번호 찾기 가능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아이디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비밀번호 찾기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356" y="4881890"/>
            <a:ext cx="37147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아이디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비밀번호 찾기를 통해 아이디나 비밀번호를 찾을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71420"/>
            <a:ext cx="4995333" cy="278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7554" y="2500312"/>
            <a:ext cx="2466979" cy="23654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5020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628" y="1000114"/>
            <a:ext cx="404812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아이디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비밀번호 찾기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7356" y="4881890"/>
            <a:ext cx="37147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아이디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비밀번호 찾기를 통해 아이디나 비밀번호를 찾을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502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142858"/>
            <a:ext cx="2767382" cy="262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3214692"/>
            <a:ext cx="256824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0"/>
            <a:ext cx="5283527" cy="501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16" y="4572014"/>
            <a:ext cx="2428924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회원은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보기만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개인회원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기업회원 별로 카테고리 분류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j-query </a:t>
            </a:r>
            <a:r>
              <a:rPr lang="en-US" altLang="ko-KR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arccodion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사용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285734"/>
            <a:ext cx="638175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7918" y="4500576"/>
            <a:ext cx="278608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카테고리 별로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보기 가능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1736" y="1643056"/>
            <a:ext cx="1357322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14546" y="1928808"/>
            <a:ext cx="1643074" cy="10001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071670" y="428610"/>
          <a:ext cx="6715170" cy="411482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959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9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93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8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펜" charset="-127"/>
                          <a:ea typeface="나눔바른펜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나눔바른펜" charset="-127"/>
                          <a:ea typeface="나눔바른펜" charset="-127"/>
                        </a:rPr>
                        <a:t>주차</a:t>
                      </a:r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펜" charset="-127"/>
                          <a:ea typeface="나눔바른펜" charset="-127"/>
                        </a:rPr>
                        <a:t>2</a:t>
                      </a:r>
                      <a:r>
                        <a:rPr lang="ko-KR" altLang="en-US" sz="1600" dirty="0" smtClean="0">
                          <a:latin typeface="나눔바른펜" charset="-127"/>
                          <a:ea typeface="나눔바른펜" charset="-127"/>
                        </a:rPr>
                        <a:t>주차</a:t>
                      </a:r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펜" charset="-127"/>
                          <a:ea typeface="나눔바른펜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나눔바른펜" charset="-127"/>
                          <a:ea typeface="나눔바른펜" charset="-127"/>
                        </a:rPr>
                        <a:t>주차</a:t>
                      </a:r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펜" charset="-127"/>
                          <a:ea typeface="나눔바른펜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나눔바른펜" charset="-127"/>
                          <a:ea typeface="나눔바른펜" charset="-127"/>
                        </a:rPr>
                        <a:t>주차</a:t>
                      </a:r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펜" charset="-127"/>
                          <a:ea typeface="나눔바른펜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나눔바른펜" charset="-127"/>
                          <a:ea typeface="나눔바른펜" charset="-127"/>
                        </a:rPr>
                        <a:t>주차</a:t>
                      </a:r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펜" charset="-127"/>
                          <a:ea typeface="나눔바른펜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나눔바른펜" charset="-127"/>
                          <a:ea typeface="나눔바른펜" charset="-127"/>
                        </a:rPr>
                        <a:t>주차</a:t>
                      </a:r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펜" charset="-127"/>
                          <a:ea typeface="나눔바른펜" charset="-127"/>
                        </a:rPr>
                        <a:t>주제선정</a:t>
                      </a:r>
                      <a:endParaRPr lang="ko-KR" altLang="en-US" sz="12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펜" charset="-127"/>
                          <a:ea typeface="나눔바른펜" charset="-127"/>
                        </a:rPr>
                        <a:t>벤치마킹</a:t>
                      </a:r>
                      <a:endParaRPr lang="ko-KR" altLang="en-US" sz="12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펜" charset="-127"/>
                          <a:ea typeface="나눔바른펜" charset="-127"/>
                        </a:rPr>
                        <a:t>메뉴구성</a:t>
                      </a:r>
                      <a:endParaRPr lang="ko-KR" altLang="en-US" sz="12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펜" charset="-127"/>
                          <a:ea typeface="나눔바른펜" charset="-127"/>
                        </a:rPr>
                        <a:t>DB </a:t>
                      </a:r>
                      <a:r>
                        <a:rPr lang="ko-KR" altLang="en-US" sz="1200" dirty="0" smtClean="0">
                          <a:latin typeface="나눔바른펜" charset="-127"/>
                          <a:ea typeface="나눔바른펜" charset="-127"/>
                        </a:rPr>
                        <a:t>설계</a:t>
                      </a:r>
                      <a:endParaRPr lang="ko-KR" altLang="en-US" sz="12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펜" charset="-127"/>
                          <a:ea typeface="나눔바른펜" charset="-127"/>
                        </a:rPr>
                        <a:t>사이트 </a:t>
                      </a:r>
                      <a:endParaRPr lang="en-US" altLang="ko-KR" sz="1200" dirty="0" smtClean="0">
                        <a:latin typeface="나눔바른펜" charset="-127"/>
                        <a:ea typeface="나눔바른펜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나눔바른펜" charset="-127"/>
                          <a:ea typeface="나눔바른펜" charset="-127"/>
                        </a:rPr>
                        <a:t>디자인</a:t>
                      </a:r>
                      <a:endParaRPr lang="ko-KR" altLang="en-US" sz="12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펜" charset="-127"/>
                          <a:ea typeface="나눔바른펜" charset="-127"/>
                        </a:rPr>
                        <a:t>기능구현</a:t>
                      </a:r>
                      <a:endParaRPr lang="ko-KR" altLang="en-US" sz="12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펜" charset="-127"/>
                          <a:ea typeface="나눔바른펜" charset="-127"/>
                        </a:rPr>
                        <a:t>기능테스트</a:t>
                      </a:r>
                      <a:endParaRPr lang="ko-KR" altLang="en-US" sz="12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펜" charset="-127"/>
                          <a:ea typeface="나눔바른펜" charset="-127"/>
                        </a:rPr>
                        <a:t>발표</a:t>
                      </a:r>
                      <a:endParaRPr lang="ko-KR" altLang="en-US" sz="12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펜" charset="-127"/>
                        <a:ea typeface="나눔바른펜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오른쪽 화살표 10"/>
          <p:cNvSpPr/>
          <p:nvPr/>
        </p:nvSpPr>
        <p:spPr>
          <a:xfrm>
            <a:off x="3071802" y="1000114"/>
            <a:ext cx="857256" cy="214314"/>
          </a:xfrm>
          <a:prstGeom prst="rightArrow">
            <a:avLst>
              <a:gd name="adj1" fmla="val 42666"/>
              <a:gd name="adj2" fmla="val 5355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4" name="오른쪽 화살표 13"/>
          <p:cNvSpPr/>
          <p:nvPr/>
        </p:nvSpPr>
        <p:spPr>
          <a:xfrm>
            <a:off x="3071802" y="1928808"/>
            <a:ext cx="1857388" cy="214314"/>
          </a:xfrm>
          <a:prstGeom prst="rightArrow">
            <a:avLst>
              <a:gd name="adj1" fmla="val 42666"/>
              <a:gd name="adj2" fmla="val 5355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5" name="오른쪽 화살표 14"/>
          <p:cNvSpPr/>
          <p:nvPr/>
        </p:nvSpPr>
        <p:spPr>
          <a:xfrm>
            <a:off x="3071802" y="1428742"/>
            <a:ext cx="857256" cy="214314"/>
          </a:xfrm>
          <a:prstGeom prst="rightArrow">
            <a:avLst>
              <a:gd name="adj1" fmla="val 42666"/>
              <a:gd name="adj2" fmla="val 5355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6" name="오른쪽 화살표 15"/>
          <p:cNvSpPr/>
          <p:nvPr/>
        </p:nvSpPr>
        <p:spPr>
          <a:xfrm>
            <a:off x="4000496" y="2357436"/>
            <a:ext cx="1857388" cy="214314"/>
          </a:xfrm>
          <a:prstGeom prst="rightArrow">
            <a:avLst>
              <a:gd name="adj1" fmla="val 42666"/>
              <a:gd name="adj2" fmla="val 5355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7" name="오른쪽 화살표 16"/>
          <p:cNvSpPr/>
          <p:nvPr/>
        </p:nvSpPr>
        <p:spPr>
          <a:xfrm>
            <a:off x="3071802" y="2857502"/>
            <a:ext cx="3643338" cy="214314"/>
          </a:xfrm>
          <a:prstGeom prst="rightArrow">
            <a:avLst>
              <a:gd name="adj1" fmla="val 42666"/>
              <a:gd name="adj2" fmla="val 5355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8" name="오른쪽 화살표 17"/>
          <p:cNvSpPr/>
          <p:nvPr/>
        </p:nvSpPr>
        <p:spPr>
          <a:xfrm>
            <a:off x="5000628" y="3286130"/>
            <a:ext cx="2786082" cy="214314"/>
          </a:xfrm>
          <a:prstGeom prst="rightArrow">
            <a:avLst>
              <a:gd name="adj1" fmla="val 42666"/>
              <a:gd name="adj2" fmla="val 5355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9" name="오른쪽 화살표 18"/>
          <p:cNvSpPr/>
          <p:nvPr/>
        </p:nvSpPr>
        <p:spPr>
          <a:xfrm>
            <a:off x="6858016" y="3786196"/>
            <a:ext cx="1571636" cy="214314"/>
          </a:xfrm>
          <a:prstGeom prst="rightArrow">
            <a:avLst>
              <a:gd name="adj1" fmla="val 42666"/>
              <a:gd name="adj2" fmla="val 5355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21" name="오른쪽 화살표 20"/>
          <p:cNvSpPr/>
          <p:nvPr/>
        </p:nvSpPr>
        <p:spPr>
          <a:xfrm>
            <a:off x="8501090" y="4214824"/>
            <a:ext cx="214314" cy="214314"/>
          </a:xfrm>
          <a:prstGeom prst="rightArrow">
            <a:avLst>
              <a:gd name="adj1" fmla="val 42666"/>
              <a:gd name="adj2" fmla="val 5355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22" name="직사각형 21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23" name="TextBox 22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2-2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제작일정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0"/>
            <a:ext cx="4929222" cy="319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FAQ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게시판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57488" y="1000114"/>
            <a:ext cx="642942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71670" y="4429138"/>
            <a:ext cx="400052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상단에서는 통합검색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하단에서는 질문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답변을 선택하여 검색할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검색어로 검색을 하면 카테고리에 상관없이 결과를 볼 수 있음 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124" y="3429006"/>
            <a:ext cx="2357454" cy="64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공지사항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2266" y="4543336"/>
            <a:ext cx="207173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한 페이지 씩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한 블록 씩 이동가능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제목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내용 중 선택하여 검색 가능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214296"/>
            <a:ext cx="5753111" cy="25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36" y="3000378"/>
            <a:ext cx="5715040" cy="122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142858"/>
            <a:ext cx="5643602" cy="477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공지사항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-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5240" y="4881890"/>
            <a:ext cx="14287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카테고리 별로 분류가능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28794" y="71420"/>
            <a:ext cx="1643074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71736" y="714362"/>
            <a:ext cx="428628" cy="41434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285734"/>
            <a:ext cx="7125325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알바토크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자유게시판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429124" y="1428742"/>
            <a:ext cx="500066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43174" y="2214560"/>
            <a:ext cx="357190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72000" y="1714494"/>
            <a:ext cx="357190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643570" y="4543336"/>
            <a:ext cx="350043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새로 작성된 글인지 여부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댓글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개수를 제목 옆에 알려줌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답글의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경우 화살표로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답글임을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표시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 l="20755" b="-2503"/>
          <a:stretch>
            <a:fillRect/>
          </a:stretch>
        </p:blipFill>
        <p:spPr bwMode="auto">
          <a:xfrm>
            <a:off x="2000232" y="0"/>
            <a:ext cx="3071834" cy="387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알바토크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29124" y="0"/>
            <a:ext cx="642942" cy="28573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857356" y="4712613"/>
            <a:ext cx="750099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글쓴이의 경우에는 상세보기에서 상단 하단에 수정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삭제 버튼이 보이고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글쓴이가 아닐 경우 상단에는 글쓰기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목록이 보이고 하단에는 글쓰기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답글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목록만 보임 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14546" y="3500444"/>
            <a:ext cx="928694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32" y="0"/>
            <a:ext cx="3286148" cy="37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8215338" y="0"/>
            <a:ext cx="642942" cy="28573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72132" y="3429006"/>
            <a:ext cx="1428760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알바토크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5918" y="4786328"/>
            <a:ext cx="7143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로그인을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하지 않고 글을 작성하려고 하면 먼저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로그인을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하라는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경고창이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뜨고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로그인 후에는 글 쓰기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글 수정하기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답글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달기가 가능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285734"/>
            <a:ext cx="5864453" cy="348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7715272" y="2857502"/>
            <a:ext cx="642942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357172"/>
            <a:ext cx="6786610" cy="373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알바토크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5918" y="4500576"/>
            <a:ext cx="3571900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상세보기에서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댓글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달기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댓글의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답글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달기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댓글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삭제하기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본인의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댓글에만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삭제 버튼이 보이고 삭제가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댓글의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총 개수를 알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72462" y="1214429"/>
            <a:ext cx="609329" cy="2143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43108" y="428610"/>
            <a:ext cx="571504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28992" y="857238"/>
            <a:ext cx="285752" cy="1428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알바토크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5918" y="4500576"/>
            <a:ext cx="35719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로그인을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해야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댓글이나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댓글의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답글을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달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  <a:p>
            <a:pPr marL="228600" indent="-228600"/>
            <a:r>
              <a:rPr lang="ko-KR" altLang="en-US" sz="1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댓글의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 총 개수를 알 수 있음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7" y="401525"/>
            <a:ext cx="5554193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7215206" y="2643188"/>
            <a:ext cx="680767" cy="57175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86182" y="1285866"/>
            <a:ext cx="428628" cy="2857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0" idx="0"/>
          </p:cNvCxnSpPr>
          <p:nvPr/>
        </p:nvCxnSpPr>
        <p:spPr>
          <a:xfrm rot="16200000" flipV="1">
            <a:off x="5277977" y="365575"/>
            <a:ext cx="1714512" cy="2840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41672" y="2232204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800" spc="-150" dirty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80159" y="2643188"/>
            <a:ext cx="861133" cy="428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-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기업회원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00298" y="2071684"/>
            <a:ext cx="4175672" cy="1071570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8254" r="8254" b="8254"/>
          <a:stretch/>
        </p:blipFill>
        <p:spPr bwMode="auto">
          <a:xfrm>
            <a:off x="3881690" y="4170066"/>
            <a:ext cx="1381412" cy="102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249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714480" cy="51435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9" name="TextBox 8"/>
          <p:cNvSpPr txBox="1"/>
          <p:nvPr/>
        </p:nvSpPr>
        <p:spPr>
          <a:xfrm>
            <a:off x="142844" y="357172"/>
            <a:ext cx="142876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5-2 </a:t>
            </a:r>
            <a:r>
              <a:rPr lang="ko-KR" altLang="en-US" sz="20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스토리보드</a:t>
            </a:r>
            <a:endParaRPr lang="ko-KR" altLang="en-US" sz="2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857238"/>
            <a:ext cx="14287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회원가입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8926" y="4714890"/>
            <a:ext cx="37147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개인회원 </a:t>
            </a:r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펜" pitchFamily="50" charset="-127"/>
                <a:ea typeface="나눔바른펜" pitchFamily="50" charset="-127"/>
              </a:rPr>
              <a:t>기업회원 선택하여 회원가입 가능</a:t>
            </a:r>
            <a:endParaRPr lang="en-US" altLang="ko-KR" sz="110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0"/>
            <a:ext cx="5500726" cy="4658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687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2816</Words>
  <Application>Microsoft Office PowerPoint</Application>
  <PresentationFormat>화면 슬라이드 쇼(16:9)</PresentationFormat>
  <Paragraphs>932</Paragraphs>
  <Slides>168</Slides>
  <Notes>156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168</vt:i4>
      </vt:variant>
    </vt:vector>
  </HeadingPairs>
  <TitlesOfParts>
    <vt:vector size="173" baseType="lpstr">
      <vt:lpstr>나눔바른펜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 Lee</dc:creator>
  <cp:lastModifiedBy>siestageek</cp:lastModifiedBy>
  <cp:revision>418</cp:revision>
  <dcterms:created xsi:type="dcterms:W3CDTF">2015-04-20T04:31:31Z</dcterms:created>
  <dcterms:modified xsi:type="dcterms:W3CDTF">2016-11-01T00:07:16Z</dcterms:modified>
</cp:coreProperties>
</file>